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  <p:sldMasterId id="2147483689" r:id="rId2"/>
    <p:sldMasterId id="2147483703" r:id="rId3"/>
  </p:sldMasterIdLst>
  <p:notesMasterIdLst>
    <p:notesMasterId r:id="rId34"/>
  </p:notesMasterIdLst>
  <p:sldIdLst>
    <p:sldId id="256" r:id="rId4"/>
    <p:sldId id="404" r:id="rId5"/>
    <p:sldId id="342" r:id="rId6"/>
    <p:sldId id="396" r:id="rId7"/>
    <p:sldId id="397" r:id="rId8"/>
    <p:sldId id="400" r:id="rId9"/>
    <p:sldId id="460" r:id="rId10"/>
    <p:sldId id="344" r:id="rId11"/>
    <p:sldId id="448" r:id="rId12"/>
    <p:sldId id="455" r:id="rId13"/>
    <p:sldId id="449" r:id="rId14"/>
    <p:sldId id="450" r:id="rId15"/>
    <p:sldId id="452" r:id="rId16"/>
    <p:sldId id="456" r:id="rId17"/>
    <p:sldId id="457" r:id="rId18"/>
    <p:sldId id="412" r:id="rId19"/>
    <p:sldId id="416" r:id="rId20"/>
    <p:sldId id="417" r:id="rId21"/>
    <p:sldId id="447" r:id="rId22"/>
    <p:sldId id="458" r:id="rId23"/>
    <p:sldId id="444" r:id="rId24"/>
    <p:sldId id="420" r:id="rId25"/>
    <p:sldId id="422" r:id="rId26"/>
    <p:sldId id="461" r:id="rId27"/>
    <p:sldId id="462" r:id="rId28"/>
    <p:sldId id="463" r:id="rId29"/>
    <p:sldId id="464" r:id="rId30"/>
    <p:sldId id="465" r:id="rId31"/>
    <p:sldId id="466" r:id="rId32"/>
    <p:sldId id="454" r:id="rId3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EA69BD9-8BBF-4587-B8DB-9BE7A7524D27}">
  <a:tblStyle styleId="{2EA69BD9-8BBF-4587-B8DB-9BE7A7524D2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691407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5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2864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500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338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1287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982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315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2888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7533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91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3896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9953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2864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2762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59520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6753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03252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97787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54163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15676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24124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9551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088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fld id="{00000000-1234-1234-1234-123412341234}" type="slidenum">
              <a:rPr lang="el-GR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pPr/>
              <a:t>30</a:t>
            </a:fld>
            <a:endParaRPr>
              <a:solidFill>
                <a:prstClr val="blac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026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252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067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6524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F93196-4BCF-4351-8453-4DD006292484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355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B2EB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3A3DE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37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5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R="0" lvl="0" algn="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22" name="Google Shape;122;p14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8000" b="0" i="0" u="none" strike="noStrike" cap="none" dirty="0">
                <a:solidFill>
                  <a:srgbClr val="93A3DE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dirty="0"/>
          </a:p>
        </p:txBody>
      </p:sp>
      <p:sp>
        <p:nvSpPr>
          <p:cNvPr id="123" name="Google Shape;123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8000" b="0" i="0" u="none" strike="noStrike" cap="none" dirty="0">
                <a:solidFill>
                  <a:srgbClr val="93A3DE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0" name="Google Shape;130;p15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body" idx="1"/>
          </p:nvPr>
        </p:nvSpPr>
        <p:spPr>
          <a:xfrm rot="5400000">
            <a:off x="3035283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32003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30987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9971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4" name="Google Shape;134;p16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title"/>
          </p:nvPr>
        </p:nvSpPr>
        <p:spPr>
          <a:xfrm rot="5400000">
            <a:off x="5994320" y="2582954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1" cy="706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32003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30987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9971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1" name="Google Shape;141;p17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7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2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>
                <a:ea typeface="+mn-ea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B2EB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2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3A3DE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>
                <a:ea typeface="+mn-ea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>
                <a:ea typeface="+mn-ea"/>
              </a:endParaRPr>
            </a:p>
          </p:txBody>
        </p:sp>
      </p:grp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1507067" y="2404535"/>
            <a:ext cx="7766936" cy="1646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5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1507067" y="4050849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R="0" lvl="0" algn="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>
            <a:spLocks noGrp="1"/>
          </p:cNvSpPr>
          <p:nvPr>
            <p:ph type="title"/>
          </p:nvPr>
        </p:nvSpPr>
        <p:spPr>
          <a:xfrm>
            <a:off x="677335" y="2700872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body" idx="1"/>
          </p:nvPr>
        </p:nvSpPr>
        <p:spPr>
          <a:xfrm>
            <a:off x="675757" y="2160985"/>
            <a:ext cx="4185623" cy="576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body" idx="2"/>
          </p:nvPr>
        </p:nvSpPr>
        <p:spPr>
          <a:xfrm>
            <a:off x="675757" y="2737260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32002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30986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9970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body" idx="3"/>
          </p:nvPr>
        </p:nvSpPr>
        <p:spPr>
          <a:xfrm>
            <a:off x="5088385" y="2160985"/>
            <a:ext cx="4185619" cy="576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7" name="Google Shape;67;p6"/>
          <p:cNvSpPr txBox="1">
            <a:spLocks noGrp="1"/>
          </p:cNvSpPr>
          <p:nvPr>
            <p:ph type="body" idx="4"/>
          </p:nvPr>
        </p:nvSpPr>
        <p:spPr>
          <a:xfrm>
            <a:off x="5088395" y="2737260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32002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30986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9970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677335" y="1498605"/>
            <a:ext cx="3854528" cy="127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1"/>
          </p:nvPr>
        </p:nvSpPr>
        <p:spPr>
          <a:xfrm>
            <a:off x="4760464" y="514940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32002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30986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9970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body" idx="2"/>
          </p:nvPr>
        </p:nvSpPr>
        <p:spPr>
          <a:xfrm>
            <a:off x="677335" y="2777072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5" name="Google Shape;85;p9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>
            <a:spLocks noGrp="1"/>
          </p:cNvSpPr>
          <p:nvPr>
            <p:ph type="title"/>
          </p:nvPr>
        </p:nvSpPr>
        <p:spPr>
          <a:xfrm>
            <a:off x="677336" y="4800601"/>
            <a:ext cx="8596667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>
            <a:spLocks noGrp="1"/>
          </p:cNvSpPr>
          <p:nvPr>
            <p:ph type="pic" idx="2"/>
          </p:nvPr>
        </p:nvSpPr>
        <p:spPr>
          <a:xfrm>
            <a:off x="677335" y="609602"/>
            <a:ext cx="8596668" cy="38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body" idx="1"/>
          </p:nvPr>
        </p:nvSpPr>
        <p:spPr>
          <a:xfrm>
            <a:off x="677336" y="5367339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>
            <a:spLocks noGrp="1"/>
          </p:cNvSpPr>
          <p:nvPr>
            <p:ph type="title"/>
          </p:nvPr>
        </p:nvSpPr>
        <p:spPr>
          <a:xfrm>
            <a:off x="677335" y="2700868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>
            <a:spLocks noGrp="1"/>
          </p:cNvSpPr>
          <p:nvPr>
            <p:ph type="title"/>
          </p:nvPr>
        </p:nvSpPr>
        <p:spPr>
          <a:xfrm>
            <a:off x="931345" y="609600"/>
            <a:ext cx="8094135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77335" y="4470401"/>
            <a:ext cx="8596668" cy="1570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  <p:sp>
        <p:nvSpPr>
          <p:cNvPr id="107" name="Google Shape;107;p12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/>
          <a:p>
            <a:r>
              <a:rPr lang="el-GR" sz="8000" dirty="0">
                <a:solidFill>
                  <a:srgbClr val="93A3DE"/>
                </a:solidFill>
              </a:rPr>
              <a:t>“</a:t>
            </a:r>
            <a:endParaRPr dirty="0">
              <a:ea typeface="+mn-ea"/>
            </a:endParaRPr>
          </a:p>
        </p:txBody>
      </p:sp>
      <p:sp>
        <p:nvSpPr>
          <p:cNvPr id="108" name="Google Shape;108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/>
          <a:p>
            <a:r>
              <a:rPr lang="el-GR" sz="8000" dirty="0">
                <a:solidFill>
                  <a:srgbClr val="93A3DE"/>
                </a:solidFill>
              </a:rPr>
              <a:t>”</a:t>
            </a:r>
            <a:endParaRPr sz="1900" dirty="0">
              <a:solidFill>
                <a:srgbClr val="93A3DE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title"/>
          </p:nvPr>
        </p:nvSpPr>
        <p:spPr>
          <a:xfrm>
            <a:off x="677335" y="1931990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931345" y="609600"/>
            <a:ext cx="8094135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body" idx="2"/>
          </p:nvPr>
        </p:nvSpPr>
        <p:spPr>
          <a:xfrm>
            <a:off x="677335" y="4527449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/>
          <a:p>
            <a:r>
              <a:rPr lang="el-GR" sz="8000" dirty="0">
                <a:solidFill>
                  <a:srgbClr val="93A3DE"/>
                </a:solidFill>
              </a:rPr>
              <a:t>“</a:t>
            </a:r>
            <a:endParaRPr dirty="0">
              <a:ea typeface="+mn-ea"/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/>
          <a:p>
            <a:r>
              <a:rPr lang="el-GR" sz="8000" dirty="0">
                <a:solidFill>
                  <a:srgbClr val="93A3DE"/>
                </a:solidFill>
              </a:rPr>
              <a:t>”</a:t>
            </a:r>
            <a:endParaRPr dirty="0">
              <a:ea typeface="+mn-e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b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body" idx="2"/>
          </p:nvPr>
        </p:nvSpPr>
        <p:spPr>
          <a:xfrm>
            <a:off x="677335" y="4527449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2858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0" name="Google Shape;130;p15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6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body" idx="1"/>
          </p:nvPr>
        </p:nvSpPr>
        <p:spPr>
          <a:xfrm rot="5400000">
            <a:off x="3035292" y="-197357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32002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30986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9970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4" name="Google Shape;134;p16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title"/>
          </p:nvPr>
        </p:nvSpPr>
        <p:spPr>
          <a:xfrm rot="5400000">
            <a:off x="5994329" y="2582970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44"/>
            <a:ext cx="5251451" cy="706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178" marR="0" lvl="0" indent="-32002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54" marR="0" lvl="1" indent="-30986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32" marR="0" lvl="2" indent="-29970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09" marR="0" lvl="3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886" marR="0" lvl="4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062" marR="0" lvl="5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240" marR="0" lvl="6" indent="-28954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418" marR="0" lvl="7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594" marR="0" lvl="8" indent="-28954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1" name="Google Shape;141;p17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E3B6-1108-4AE3-AB2A-30022D3E6F15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19436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8B23-8760-4770-A6C0-3C8557F5E704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13727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1C61-43B7-43EE-AEC3-A9C2E1C15165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14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body" idx="2"/>
          </p:nvPr>
        </p:nvSpPr>
        <p:spPr>
          <a:xfrm>
            <a:off x="675746" y="2737246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32003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30987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9971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9" cy="576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20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1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7" name="Google Shape;67;p6"/>
          <p:cNvSpPr txBox="1">
            <a:spLocks noGrp="1"/>
          </p:cNvSpPr>
          <p:nvPr>
            <p:ph type="body" idx="4"/>
          </p:nvPr>
        </p:nvSpPr>
        <p:spPr>
          <a:xfrm>
            <a:off x="5088385" y="2737246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32003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30987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9971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7653-14F1-46FB-9015-DCC815765B64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76468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949E-E0A7-4703-8B64-F1F0E5B903A0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4122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F2AC-EB33-4C2C-A1D4-B50DC6ABFA83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39660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D0442-C452-486B-BE97-D538CF4D2EC0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72117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320D-F23C-45E0-9991-C22A2EE23640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99096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A69E-C0AF-4AC5-BEEB-CE3B5B059070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58768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8589-AF18-46E5-9B8D-57F156AEACE8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05900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77B9-ACDF-453B-A33A-BBE3E98AE637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148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>
            <a:spLocks noGrp="1"/>
          </p:cNvSpPr>
          <p:nvPr>
            <p:ph type="title"/>
          </p:nvPr>
        </p:nvSpPr>
        <p:spPr>
          <a:xfrm>
            <a:off x="677335" y="1498604"/>
            <a:ext cx="3854528" cy="1278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body" idx="1"/>
          </p:nvPr>
        </p:nvSpPr>
        <p:spPr>
          <a:xfrm>
            <a:off x="4760462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32003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30987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9971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body" idx="2"/>
          </p:nvPr>
        </p:nvSpPr>
        <p:spPr>
          <a:xfrm>
            <a:off x="677335" y="2777070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5" name="Google Shape;85;p9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0"/>
          <p:cNvSpPr txBox="1">
            <a:spLocks noGrp="1"/>
          </p:cNvSpPr>
          <p:nvPr>
            <p:ph type="title"/>
          </p:nvPr>
        </p:nvSpPr>
        <p:spPr>
          <a:xfrm>
            <a:off x="677335" y="4800600"/>
            <a:ext cx="8596667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>
            <a:spLocks noGrp="1"/>
          </p:cNvSpPr>
          <p:nvPr>
            <p:ph type="pic" idx="2"/>
          </p:nvPr>
        </p:nvSpPr>
        <p:spPr>
          <a:xfrm>
            <a:off x="677335" y="609601"/>
            <a:ext cx="8596668" cy="38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body" idx="1"/>
          </p:nvPr>
        </p:nvSpPr>
        <p:spPr>
          <a:xfrm>
            <a:off x="677335" y="5367339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None/>
              <a:defRPr sz="11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  <a:defRPr sz="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None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8955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8955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5" name="Google Shape;105;p12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7" name="Google Shape;107;p12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8000" b="0" i="0" u="none" strike="noStrike" cap="none" dirty="0">
                <a:solidFill>
                  <a:srgbClr val="93A3DE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dirty="0"/>
          </a:p>
        </p:txBody>
      </p:sp>
      <p:sp>
        <p:nvSpPr>
          <p:cNvPr id="108" name="Google Shape;108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8000" b="0" i="0" u="none" strike="noStrike" cap="none" dirty="0">
                <a:solidFill>
                  <a:srgbClr val="93A3DE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900" b="0" i="0" u="none" strike="noStrike" cap="none" dirty="0">
              <a:solidFill>
                <a:srgbClr val="93A3D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 txBox="1">
            <a:spLocks noGrp="1"/>
          </p:cNvSpPr>
          <p:nvPr>
            <p:ph type="title"/>
          </p:nvPr>
        </p:nvSpPr>
        <p:spPr>
          <a:xfrm>
            <a:off x="677335" y="1931989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189" marR="0" lvl="0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377" marR="0" lvl="1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  <a:defRPr sz="1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566" marR="0" lvl="2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754" marR="0" lvl="3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5943" marR="0" lvl="4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131" marR="0" lvl="5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320" marR="0" lvl="6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509" marR="0" lvl="7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697" marR="0" lvl="8" indent="-22859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sz="15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3" name="Google Shape;113;p13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B2EB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3A3DE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1" name="Google Shape;21;p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dt" idx="10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ftr" idx="11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45699" rIns="91423" bIns="45699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13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>
                <a:ea typeface="+mn-ea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B2EB">
                <a:alpha val="69803"/>
              </a:srgbClr>
            </a:solidFill>
            <a:ln>
              <a:noFill/>
            </a:ln>
          </p:spPr>
        </p:sp>
        <p:sp>
          <p:nvSpPr>
            <p:cNvPr id="17" name="Google Shape;17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93A3DE">
                <a:alpha val="69803"/>
              </a:srgbClr>
            </a:solidFill>
            <a:ln>
              <a:noFill/>
            </a:ln>
          </p:spPr>
        </p:sp>
        <p:sp>
          <p:nvSpPr>
            <p:cNvPr id="18" name="Google Shape;18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9" name="Google Shape;19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>
                <a:ea typeface="+mn-ea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>
                <a:ea typeface="+mn-ea"/>
              </a:endParaRPr>
            </a:p>
          </p:txBody>
        </p:sp>
      </p:grpSp>
      <p:sp>
        <p:nvSpPr>
          <p:cNvPr id="21" name="Google Shape;21;p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body" idx="1"/>
          </p:nvPr>
        </p:nvSpPr>
        <p:spPr>
          <a:xfrm>
            <a:off x="677335" y="2160591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t" anchorCtr="0"/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▶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dt" idx="10"/>
          </p:nvPr>
        </p:nvSpPr>
        <p:spPr>
          <a:xfrm>
            <a:off x="7205133" y="6041376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ftr" idx="11"/>
          </p:nvPr>
        </p:nvSpPr>
        <p:spPr>
          <a:xfrm>
            <a:off x="677335" y="6041376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8590665" y="6041376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45698" rIns="91420" bIns="45698" anchor="ctr" anchorCtr="0">
            <a:noAutofit/>
          </a:bodyPr>
          <a:lstStyle>
            <a:lvl1pPr marL="0" marR="0" lvl="0" indent="0" algn="r" rtl="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l-GR" smtClean="0">
                <a:solidFill>
                  <a:srgbClr val="4E67C8"/>
                </a:solidFill>
              </a:rPr>
              <a:pPr/>
              <a:t>‹#›</a:t>
            </a:fld>
            <a:endParaRPr lang="el-GR" dirty="0">
              <a:solidFill>
                <a:srgbClr val="4E67C8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74D78-B4BB-4744-AFFC-A6DC7C6A9723}" type="datetime1">
              <a:rPr lang="el-GR" smtClean="0"/>
              <a:pPr/>
              <a:t>10/12/2019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971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 descr="ÎÏÎ¿ÏÎ­Î»ÎµÏÎ¼Î± ÎµÎ¹ÎºÏÎ½Î±Ï Î³Î¹Î± Î±ÎºÎ¹Î½Î·ÏÎ¿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8308" name="AutoShape 4" descr="ÎÏÎ¿ÏÎ­Î»ÎµÏÎ¼Î± ÎµÎ¹ÎºÏÎ½Î±Ï Î³Î¹Î± Î±ÎºÎ¹Î½Î·ÏÎ¿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Picture 2" descr="ÎÏÎ¿ÏÎ­Î»ÎµÏÎ¼Î± ÎµÎ¹ÎºÏÎ½Î±Ï Î³Î¹Î± ACCOUNT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375946" y="0"/>
            <a:ext cx="11521441" cy="347787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el-GR" sz="5500" b="1" dirty="0">
                <a:solidFill>
                  <a:srgbClr val="C00000"/>
                </a:solidFill>
              </a:rPr>
              <a:t>ΕΠΙΚΑΙΡΑ ΘΕΜΑΤΑ ΚΑΙ ΑΛΛΑΓΕΣ ΣΤΗ ΦΟΡΟΛΟΓΙΑ ΕΙΣΟΔΗΜΑΤΟΣ</a:t>
            </a:r>
            <a:r>
              <a:rPr lang="en-US" sz="5500" b="1" dirty="0">
                <a:solidFill>
                  <a:srgbClr val="C00000"/>
                </a:solidFill>
              </a:rPr>
              <a:t> </a:t>
            </a:r>
            <a:r>
              <a:rPr lang="el-GR" sz="5500" b="1" dirty="0">
                <a:solidFill>
                  <a:srgbClr val="C00000"/>
                </a:solidFill>
              </a:rPr>
              <a:t>ΚΑΙ ΤΗ ΛΟΓΙΣΤΙΚΗ</a:t>
            </a:r>
          </a:p>
        </p:txBody>
      </p:sp>
      <p:sp>
        <p:nvSpPr>
          <p:cNvPr id="149" name="Google Shape;149;p18"/>
          <p:cNvSpPr txBox="1">
            <a:spLocks noGrp="1"/>
          </p:cNvSpPr>
          <p:nvPr>
            <p:ph type="ftr" idx="11"/>
          </p:nvPr>
        </p:nvSpPr>
        <p:spPr>
          <a:xfrm>
            <a:off x="8418411" y="5456351"/>
            <a:ext cx="3484555" cy="1102104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spcFirstLastPara="1" wrap="square" lIns="91423" tIns="45699" rIns="91423" bIns="45699" anchor="ctr" anchorCtr="0">
            <a:noAutofit/>
          </a:bodyPr>
          <a:lstStyle/>
          <a:p>
            <a:pPr algn="ctr"/>
            <a:r>
              <a:rPr lang="el-GR" sz="2000" dirty="0">
                <a:solidFill>
                  <a:srgbClr val="002060"/>
                </a:solidFill>
              </a:rPr>
              <a:t>ΒΑΓΓΕΛΗΣ ΜΙΧΕΛΙΝΑΚΗΣ </a:t>
            </a:r>
          </a:p>
          <a:p>
            <a:pPr algn="ctr"/>
            <a:r>
              <a:rPr lang="el-GR" sz="1200" dirty="0">
                <a:solidFill>
                  <a:srgbClr val="002060"/>
                </a:solidFill>
              </a:rPr>
              <a:t>ΣΥΜΒΟΥΛΟΣ ΕΠΙΧΕΙΡΗΣΕΩΝ, </a:t>
            </a:r>
          </a:p>
          <a:p>
            <a:pPr algn="ctr"/>
            <a:r>
              <a:rPr lang="el-GR" sz="1200" dirty="0">
                <a:solidFill>
                  <a:srgbClr val="002060"/>
                </a:solidFill>
              </a:rPr>
              <a:t>ΟΙΚΟΝΟΜΟΛΟΓΟΣ – ΦΟΡΟΤΕΧΝΙΚΟΣ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67910" y="1753316"/>
            <a:ext cx="139399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Επιχειρήσεις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9018" y="980728"/>
            <a:ext cx="11155266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Ροή δεδομένων στην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15879" y="3131662"/>
            <a:ext cx="410445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Τυποποιημένα Δεδομένα Παραστατικών</a:t>
            </a:r>
          </a:p>
        </p:txBody>
      </p:sp>
      <p:sp>
        <p:nvSpPr>
          <p:cNvPr id="38" name="Στρογγυλεμένο ορθογώνιο 37"/>
          <p:cNvSpPr/>
          <p:nvPr/>
        </p:nvSpPr>
        <p:spPr>
          <a:xfrm>
            <a:off x="2243126" y="1934867"/>
            <a:ext cx="2397018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Λογιστικές Εγγραφές</a:t>
            </a:r>
          </a:p>
        </p:txBody>
      </p:sp>
      <p:sp>
        <p:nvSpPr>
          <p:cNvPr id="39" name="Ορθογώνιο 38"/>
          <p:cNvSpPr/>
          <p:nvPr/>
        </p:nvSpPr>
        <p:spPr>
          <a:xfrm>
            <a:off x="7277640" y="2293325"/>
            <a:ext cx="1846732" cy="26517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4. </a:t>
            </a:r>
            <a:r>
              <a:rPr kumimoji="0" lang="el-GR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Πάροχοι</a:t>
            </a: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Η.Τ.</a:t>
            </a:r>
          </a:p>
        </p:txBody>
      </p:sp>
      <p:sp>
        <p:nvSpPr>
          <p:cNvPr id="40" name="Ορθογώνιο 39"/>
          <p:cNvSpPr/>
          <p:nvPr/>
        </p:nvSpPr>
        <p:spPr>
          <a:xfrm>
            <a:off x="5015880" y="1982257"/>
            <a:ext cx="2357326" cy="2604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1. Συστήματα Λογισμικού</a:t>
            </a:r>
          </a:p>
        </p:txBody>
      </p:sp>
      <p:sp>
        <p:nvSpPr>
          <p:cNvPr id="41" name="Ορθογώνιο 40"/>
          <p:cNvSpPr/>
          <p:nvPr/>
        </p:nvSpPr>
        <p:spPr>
          <a:xfrm>
            <a:off x="7435763" y="1982257"/>
            <a:ext cx="1684572" cy="26517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2. </a:t>
            </a:r>
            <a:r>
              <a:rPr kumimoji="0" lang="el-GR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Καταχωρητικά</a:t>
            </a:r>
            <a:endParaRPr kumimoji="0" lang="el-G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2" name="Στρογγυλεμένο ορθογώνιο 41"/>
          <p:cNvSpPr/>
          <p:nvPr/>
        </p:nvSpPr>
        <p:spPr>
          <a:xfrm>
            <a:off x="5018114" y="1635144"/>
            <a:ext cx="4102221" cy="29647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Τρόποι Αποστολής στην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4" name="Ισοσκελές τρίγωνο 43"/>
          <p:cNvSpPr/>
          <p:nvPr/>
        </p:nvSpPr>
        <p:spPr>
          <a:xfrm rot="5400000">
            <a:off x="4704487" y="1845928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7" name="Στρογγυλεμένο ορθογώνιο 46"/>
          <p:cNvSpPr/>
          <p:nvPr/>
        </p:nvSpPr>
        <p:spPr>
          <a:xfrm>
            <a:off x="5015880" y="4075757"/>
            <a:ext cx="4104454" cy="357541"/>
          </a:xfrm>
          <a:prstGeom prst="roundRect">
            <a:avLst/>
          </a:prstGeom>
          <a:solidFill>
            <a:srgbClr val="00924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Αναλυτικό Βιβλίο</a:t>
            </a:r>
          </a:p>
        </p:txBody>
      </p:sp>
      <p:sp>
        <p:nvSpPr>
          <p:cNvPr id="50" name="Στρογγυλεμένο ορθογώνιο 49"/>
          <p:cNvSpPr/>
          <p:nvPr/>
        </p:nvSpPr>
        <p:spPr>
          <a:xfrm>
            <a:off x="5006332" y="4540474"/>
            <a:ext cx="4114001" cy="401128"/>
          </a:xfrm>
          <a:prstGeom prst="roundRect">
            <a:avLst/>
          </a:prstGeom>
          <a:solidFill>
            <a:srgbClr val="005C2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Συνοπτικό Βιβλίο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92144" y="5849926"/>
            <a:ext cx="160344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Αποτελέσματα</a:t>
            </a:r>
          </a:p>
        </p:txBody>
      </p:sp>
      <p:sp>
        <p:nvSpPr>
          <p:cNvPr id="55" name="Στρογγυλεμένο ορθογώνιο 54"/>
          <p:cNvSpPr/>
          <p:nvPr/>
        </p:nvSpPr>
        <p:spPr>
          <a:xfrm>
            <a:off x="2243126" y="1635144"/>
            <a:ext cx="2399656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Έκδοση Παραστατικών</a:t>
            </a:r>
          </a:p>
        </p:txBody>
      </p:sp>
      <p:sp>
        <p:nvSpPr>
          <p:cNvPr id="61" name="Ορθογώνιο 60"/>
          <p:cNvSpPr/>
          <p:nvPr/>
        </p:nvSpPr>
        <p:spPr>
          <a:xfrm>
            <a:off x="5015880" y="2293325"/>
            <a:ext cx="2185416" cy="265176"/>
          </a:xfrm>
          <a:prstGeom prst="rect">
            <a:avLst/>
          </a:prstGeom>
          <a:solidFill>
            <a:srgbClr val="BCB8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3. ΦΗΜ</a:t>
            </a:r>
          </a:p>
        </p:txBody>
      </p:sp>
      <p:pic>
        <p:nvPicPr>
          <p:cNvPr id="6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9624392" y="5849926"/>
            <a:ext cx="160344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Δηλώσεις</a:t>
            </a:r>
          </a:p>
        </p:txBody>
      </p:sp>
      <p:sp>
        <p:nvSpPr>
          <p:cNvPr id="25" name="Ισοσκελές τρίγωνο 44"/>
          <p:cNvSpPr/>
          <p:nvPr/>
        </p:nvSpPr>
        <p:spPr>
          <a:xfrm rot="10800000">
            <a:off x="6816486" y="2670071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6" name="Ισοσκελές τρίγωνο 44"/>
          <p:cNvSpPr/>
          <p:nvPr/>
        </p:nvSpPr>
        <p:spPr>
          <a:xfrm rot="10800000">
            <a:off x="6816487" y="3655646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7" name="Ισοσκελές τρίγωνο 44"/>
          <p:cNvSpPr/>
          <p:nvPr/>
        </p:nvSpPr>
        <p:spPr>
          <a:xfrm rot="10800000">
            <a:off x="6816485" y="5008584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8" name="Ισοσκελές τρίγωνο 43"/>
          <p:cNvSpPr/>
          <p:nvPr/>
        </p:nvSpPr>
        <p:spPr>
          <a:xfrm rot="5400000">
            <a:off x="1880955" y="1860734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0" name="Ισοσκελές τρίγωνο 43"/>
          <p:cNvSpPr/>
          <p:nvPr/>
        </p:nvSpPr>
        <p:spPr>
          <a:xfrm rot="5400000">
            <a:off x="9121033" y="5918487"/>
            <a:ext cx="325851" cy="248819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  <p:sp>
        <p:nvSpPr>
          <p:cNvPr id="52" name="Στρογγυλεμένο ορθογώνιο 51"/>
          <p:cNvSpPr/>
          <p:nvPr/>
        </p:nvSpPr>
        <p:spPr>
          <a:xfrm>
            <a:off x="5015880" y="5338691"/>
            <a:ext cx="4104454" cy="27401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Χαρακτηρισμός Συναλλαγών ΦΠΑ – Ε3</a:t>
            </a:r>
          </a:p>
        </p:txBody>
      </p:sp>
      <p:cxnSp>
        <p:nvCxnSpPr>
          <p:cNvPr id="4" name="Ευθύγραμμο βέλος σύνδεσης 3">
            <a:extLst>
              <a:ext uri="{FF2B5EF4-FFF2-40B4-BE49-F238E27FC236}">
                <a16:creationId xmlns:a16="http://schemas.microsoft.com/office/drawing/2014/main" id="{0E424396-E517-40F4-843E-22757269D301}"/>
              </a:ext>
            </a:extLst>
          </p:cNvPr>
          <p:cNvCxnSpPr/>
          <p:nvPr/>
        </p:nvCxnSpPr>
        <p:spPr>
          <a:xfrm flipH="1">
            <a:off x="8890782" y="4941602"/>
            <a:ext cx="900332" cy="5166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55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75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2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75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75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5" grpId="0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7" grpId="0" animBg="1"/>
      <p:bldP spid="50" grpId="0" animBg="1"/>
      <p:bldP spid="51" grpId="0"/>
      <p:bldP spid="55" grpId="0" animBg="1"/>
      <p:bldP spid="61" grpId="0" animBg="1"/>
      <p:bldP spid="57" grpId="0"/>
      <p:bldP spid="25" grpId="0" animBg="1"/>
      <p:bldP spid="26" grpId="0" animBg="1"/>
      <p:bldP spid="27" grpId="0" animBg="1"/>
      <p:bldP spid="28" grpId="0" animBg="1"/>
      <p:bldP spid="30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91AA36AD-0374-44B4-BBF1-F42823729361}"/>
              </a:ext>
            </a:extLst>
          </p:cNvPr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Οι 3 κατηγορίες των Τυποποιήσεων Δεδομένων Παραστατικών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4" name="Ορθογώνιο 43">
            <a:extLst>
              <a:ext uri="{FF2B5EF4-FFF2-40B4-BE49-F238E27FC236}">
                <a16:creationId xmlns:a16="http://schemas.microsoft.com/office/drawing/2014/main" id="{8BC43084-D4CB-44C5-8A74-5FF1EC438BF7}"/>
              </a:ext>
            </a:extLst>
          </p:cNvPr>
          <p:cNvSpPr/>
          <p:nvPr/>
        </p:nvSpPr>
        <p:spPr>
          <a:xfrm>
            <a:off x="1040666" y="2355588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A2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5" name="Ορθογώνιο 44">
            <a:extLst>
              <a:ext uri="{FF2B5EF4-FFF2-40B4-BE49-F238E27FC236}">
                <a16:creationId xmlns:a16="http://schemas.microsoft.com/office/drawing/2014/main" id="{E756E8F2-1419-4358-A94E-E4D55D8400A8}"/>
              </a:ext>
            </a:extLst>
          </p:cNvPr>
          <p:cNvSpPr/>
          <p:nvPr/>
        </p:nvSpPr>
        <p:spPr>
          <a:xfrm>
            <a:off x="561761" y="3341029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B1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7" name="Ορθογώνιο 46">
            <a:extLst>
              <a:ext uri="{FF2B5EF4-FFF2-40B4-BE49-F238E27FC236}">
                <a16:creationId xmlns:a16="http://schemas.microsoft.com/office/drawing/2014/main" id="{3E5F9A3D-ABA3-4DE0-BA63-CCF99DF971FF}"/>
              </a:ext>
            </a:extLst>
          </p:cNvPr>
          <p:cNvSpPr/>
          <p:nvPr/>
        </p:nvSpPr>
        <p:spPr>
          <a:xfrm>
            <a:off x="561761" y="5300752"/>
            <a:ext cx="432048" cy="4320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Γ</a:t>
            </a:r>
          </a:p>
        </p:txBody>
      </p:sp>
      <p:sp>
        <p:nvSpPr>
          <p:cNvPr id="48" name="Ορθογώνιο 47">
            <a:extLst>
              <a:ext uri="{FF2B5EF4-FFF2-40B4-BE49-F238E27FC236}">
                <a16:creationId xmlns:a16="http://schemas.microsoft.com/office/drawing/2014/main" id="{0ECEF0FD-9648-4D7F-B504-0AC6C28997CD}"/>
              </a:ext>
            </a:extLst>
          </p:cNvPr>
          <p:cNvSpPr/>
          <p:nvPr/>
        </p:nvSpPr>
        <p:spPr>
          <a:xfrm>
            <a:off x="1519796" y="2363972"/>
            <a:ext cx="6450343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Μη Αντικριζόμενα Παραστατικά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Εκδότη -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ημεδαπής / αλλοδαπής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9" name="Ορθογώνιο 48">
            <a:extLst>
              <a:ext uri="{FF2B5EF4-FFF2-40B4-BE49-F238E27FC236}">
                <a16:creationId xmlns:a16="http://schemas.microsoft.com/office/drawing/2014/main" id="{39AAF2B2-69A0-44DB-A1CC-26D2DE16023F}"/>
              </a:ext>
            </a:extLst>
          </p:cNvPr>
          <p:cNvSpPr/>
          <p:nvPr/>
        </p:nvSpPr>
        <p:spPr>
          <a:xfrm>
            <a:off x="1055440" y="3358613"/>
            <a:ext cx="6919217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Μη Αντικριζόμενα Παραστατικά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Λήπτη -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ημεδαπής / αλλοδαπής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0" name="Ορθογώνιο 49">
            <a:extLst>
              <a:ext uri="{FF2B5EF4-FFF2-40B4-BE49-F238E27FC236}">
                <a16:creationId xmlns:a16="http://schemas.microsoft.com/office/drawing/2014/main" id="{3AB6F6F8-A93B-4F6F-9DA8-1AE785043ED6}"/>
              </a:ext>
            </a:extLst>
          </p:cNvPr>
          <p:cNvSpPr/>
          <p:nvPr/>
        </p:nvSpPr>
        <p:spPr>
          <a:xfrm>
            <a:off x="1050908" y="5300752"/>
            <a:ext cx="7221733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Εγγραφές Τακτοποίησης Εσόδων-Εξόδων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2" name="Ορθογώνιο 51">
            <a:extLst>
              <a:ext uri="{FF2B5EF4-FFF2-40B4-BE49-F238E27FC236}">
                <a16:creationId xmlns:a16="http://schemas.microsoft.com/office/drawing/2014/main" id="{A1B720FB-7979-4844-9541-CA6CE88DB771}"/>
              </a:ext>
            </a:extLst>
          </p:cNvPr>
          <p:cNvSpPr/>
          <p:nvPr/>
        </p:nvSpPr>
        <p:spPr>
          <a:xfrm>
            <a:off x="551384" y="1456304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A1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3" name="Ορθογώνιο 52">
            <a:extLst>
              <a:ext uri="{FF2B5EF4-FFF2-40B4-BE49-F238E27FC236}">
                <a16:creationId xmlns:a16="http://schemas.microsoft.com/office/drawing/2014/main" id="{163CC0B4-3376-4673-A722-30B9C9FA1973}"/>
              </a:ext>
            </a:extLst>
          </p:cNvPr>
          <p:cNvSpPr/>
          <p:nvPr/>
        </p:nvSpPr>
        <p:spPr>
          <a:xfrm>
            <a:off x="1044975" y="1456304"/>
            <a:ext cx="6279425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Αντικριζόμενα Παραστατικά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Εκδότη -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ημεδαπής / αλλοδαπής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6" name="Στρογγυλεμένο ορθογώνιο 33">
            <a:extLst>
              <a:ext uri="{FF2B5EF4-FFF2-40B4-BE49-F238E27FC236}">
                <a16:creationId xmlns:a16="http://schemas.microsoft.com/office/drawing/2014/main" id="{A1566D55-C08C-4B9B-AD30-49EF15841B49}"/>
              </a:ext>
            </a:extLst>
          </p:cNvPr>
          <p:cNvSpPr/>
          <p:nvPr/>
        </p:nvSpPr>
        <p:spPr>
          <a:xfrm>
            <a:off x="1049463" y="1872936"/>
            <a:ext cx="6274939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χονδρικές πωλήσεις αγαθών/υπηρεσιών/διακίνησης </a:t>
            </a:r>
          </a:p>
        </p:txBody>
      </p:sp>
      <p:cxnSp>
        <p:nvCxnSpPr>
          <p:cNvPr id="57" name="Ευθεία γραμμή σύνδεσης 56">
            <a:extLst>
              <a:ext uri="{FF2B5EF4-FFF2-40B4-BE49-F238E27FC236}">
                <a16:creationId xmlns:a16="http://schemas.microsoft.com/office/drawing/2014/main" id="{CE548308-5564-4A12-BEBC-A1FA69D8F2DC}"/>
              </a:ext>
            </a:extLst>
          </p:cNvPr>
          <p:cNvCxnSpPr>
            <a:cxnSpLocks/>
          </p:cNvCxnSpPr>
          <p:nvPr/>
        </p:nvCxnSpPr>
        <p:spPr>
          <a:xfrm>
            <a:off x="737857" y="3241088"/>
            <a:ext cx="7534785" cy="0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Στρογγυλεμένο ορθογώνιο 37">
            <a:extLst>
              <a:ext uri="{FF2B5EF4-FFF2-40B4-BE49-F238E27FC236}">
                <a16:creationId xmlns:a16="http://schemas.microsoft.com/office/drawing/2014/main" id="{47658D4A-D1CF-4114-AC29-86F5BD1DE097}"/>
              </a:ext>
            </a:extLst>
          </p:cNvPr>
          <p:cNvSpPr/>
          <p:nvPr/>
        </p:nvSpPr>
        <p:spPr>
          <a:xfrm>
            <a:off x="1518375" y="2771336"/>
            <a:ext cx="6450341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λιανικές πωλήσεις αγαθών/υπηρεσιών</a:t>
            </a:r>
          </a:p>
        </p:txBody>
      </p:sp>
      <p:sp>
        <p:nvSpPr>
          <p:cNvPr id="61" name="Στρογγυλεμένο ορθογώνιο 39">
            <a:extLst>
              <a:ext uri="{FF2B5EF4-FFF2-40B4-BE49-F238E27FC236}">
                <a16:creationId xmlns:a16="http://schemas.microsoft.com/office/drawing/2014/main" id="{26B2A2FA-0C63-4115-BE22-32C4D91F0852}"/>
              </a:ext>
            </a:extLst>
          </p:cNvPr>
          <p:cNvSpPr/>
          <p:nvPr/>
        </p:nvSpPr>
        <p:spPr>
          <a:xfrm>
            <a:off x="1056974" y="3773077"/>
            <a:ext cx="6913166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αγορές / έξοδα / λήψη παρεχόμενων υπηρεσιών λιανικής</a:t>
            </a:r>
          </a:p>
        </p:txBody>
      </p:sp>
      <p:cxnSp>
        <p:nvCxnSpPr>
          <p:cNvPr id="62" name="Ευθεία γραμμή σύνδεσης 61">
            <a:extLst>
              <a:ext uri="{FF2B5EF4-FFF2-40B4-BE49-F238E27FC236}">
                <a16:creationId xmlns:a16="http://schemas.microsoft.com/office/drawing/2014/main" id="{BFA29D90-1DDC-4D5E-9588-77326625D9C7}"/>
              </a:ext>
            </a:extLst>
          </p:cNvPr>
          <p:cNvCxnSpPr/>
          <p:nvPr/>
        </p:nvCxnSpPr>
        <p:spPr>
          <a:xfrm>
            <a:off x="774562" y="5193144"/>
            <a:ext cx="749808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>
            <a:extLst>
              <a:ext uri="{FF2B5EF4-FFF2-40B4-BE49-F238E27FC236}">
                <a16:creationId xmlns:a16="http://schemas.microsoft.com/office/drawing/2014/main" id="{F4050944-6DD4-45AF-AD6B-E9763D751A8D}"/>
              </a:ext>
            </a:extLst>
          </p:cNvPr>
          <p:cNvCxnSpPr>
            <a:cxnSpLocks/>
          </p:cNvCxnSpPr>
          <p:nvPr/>
        </p:nvCxnSpPr>
        <p:spPr>
          <a:xfrm flipV="1">
            <a:off x="737857" y="1874285"/>
            <a:ext cx="29551" cy="1366803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>
            <a:extLst>
              <a:ext uri="{FF2B5EF4-FFF2-40B4-BE49-F238E27FC236}">
                <a16:creationId xmlns:a16="http://schemas.microsoft.com/office/drawing/2014/main" id="{1956D874-F95D-4FDE-92B7-82B2912CC627}"/>
              </a:ext>
            </a:extLst>
          </p:cNvPr>
          <p:cNvCxnSpPr>
            <a:endCxn id="44" idx="2"/>
          </p:cNvCxnSpPr>
          <p:nvPr/>
        </p:nvCxnSpPr>
        <p:spPr>
          <a:xfrm flipV="1">
            <a:off x="1256690" y="2787636"/>
            <a:ext cx="0" cy="453452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>
            <a:extLst>
              <a:ext uri="{FF2B5EF4-FFF2-40B4-BE49-F238E27FC236}">
                <a16:creationId xmlns:a16="http://schemas.microsoft.com/office/drawing/2014/main" id="{FF0B6A31-7672-4680-A2A0-39ADCC42C6B1}"/>
              </a:ext>
            </a:extLst>
          </p:cNvPr>
          <p:cNvCxnSpPr>
            <a:cxnSpLocks/>
            <a:endCxn id="45" idx="2"/>
          </p:cNvCxnSpPr>
          <p:nvPr/>
        </p:nvCxnSpPr>
        <p:spPr>
          <a:xfrm flipV="1">
            <a:off x="767408" y="3773077"/>
            <a:ext cx="10377" cy="138455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Στρογγυλεμένο ορθογώνιο 54">
            <a:extLst>
              <a:ext uri="{FF2B5EF4-FFF2-40B4-BE49-F238E27FC236}">
                <a16:creationId xmlns:a16="http://schemas.microsoft.com/office/drawing/2014/main" id="{978AD71D-D509-4640-A7AE-3E6C570D9195}"/>
              </a:ext>
            </a:extLst>
          </p:cNvPr>
          <p:cNvSpPr/>
          <p:nvPr/>
        </p:nvSpPr>
        <p:spPr>
          <a:xfrm>
            <a:off x="1051117" y="5693842"/>
            <a:ext cx="7240416" cy="66411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διακριτά για μισθοδοσία (μηνιαία) – αποσβέσεις (ετήσια), συγκεντρωτικά για λοιπές εγγραφές τακτοποίησης εσόδων /εξόδων  (π.χ. προβλέψεις, αναμορφώσεις κ.α. στο τέλος έκαστου φορολογικού έτους)</a:t>
            </a:r>
          </a:p>
        </p:txBody>
      </p:sp>
      <p:cxnSp>
        <p:nvCxnSpPr>
          <p:cNvPr id="67" name="Ευθεία γραμμή σύνδεσης 66">
            <a:extLst>
              <a:ext uri="{FF2B5EF4-FFF2-40B4-BE49-F238E27FC236}">
                <a16:creationId xmlns:a16="http://schemas.microsoft.com/office/drawing/2014/main" id="{1FD3EFEF-D80B-4F37-84C5-4AF75C9E5157}"/>
              </a:ext>
            </a:extLst>
          </p:cNvPr>
          <p:cNvCxnSpPr/>
          <p:nvPr/>
        </p:nvCxnSpPr>
        <p:spPr>
          <a:xfrm>
            <a:off x="777498" y="6453336"/>
            <a:ext cx="749903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>
            <a:extLst>
              <a:ext uri="{FF2B5EF4-FFF2-40B4-BE49-F238E27FC236}">
                <a16:creationId xmlns:a16="http://schemas.microsoft.com/office/drawing/2014/main" id="{D51A58E7-98F6-458F-BD24-5E057B088712}"/>
              </a:ext>
            </a:extLst>
          </p:cNvPr>
          <p:cNvCxnSpPr>
            <a:endCxn id="47" idx="2"/>
          </p:cNvCxnSpPr>
          <p:nvPr/>
        </p:nvCxnSpPr>
        <p:spPr>
          <a:xfrm flipV="1">
            <a:off x="777503" y="5732800"/>
            <a:ext cx="287" cy="720536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id="{F3A4448F-4BE1-4534-A204-33FD47BBA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B673A7A9-7389-4D2D-ABD5-F9692FF4BA90}"/>
              </a:ext>
            </a:extLst>
          </p:cNvPr>
          <p:cNvSpPr txBox="1"/>
          <p:nvPr/>
        </p:nvSpPr>
        <p:spPr>
          <a:xfrm>
            <a:off x="8564859" y="1439830"/>
            <a:ext cx="3075755" cy="511678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18288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18288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Αντικριζόμενα είναι τα Παραστατικά</a:t>
            </a: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που περιέχουν τα στοιχεία ταυτοποίησης του Εκδότη και του Λήπτη για συναλλαγές ημεδαπής / αλλοδαπής π.χ. συναλλαγές χονδρικής (Β2Β). Περιλαμβάνονται και οι συναλλαγές με το Δημόσιο (</a:t>
            </a: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B2G), </a:t>
            </a:r>
            <a:endParaRPr kumimoji="0" lang="el-GR" sz="17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18288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7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18288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Μη Αντικριζόμενα είναι τα Παραστατικά που περιέχουν τα στοιχεία  ταυτοποίησης μόνο του Εκδότη (συναλλαγές λιανικής ημεδαπής / αλλοδαπής - </a:t>
            </a: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B2C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)</a:t>
            </a:r>
          </a:p>
          <a:p>
            <a:pPr marL="18288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72" name="Ορθογώνιο 19">
            <a:extLst>
              <a:ext uri="{FF2B5EF4-FFF2-40B4-BE49-F238E27FC236}">
                <a16:creationId xmlns:a16="http://schemas.microsoft.com/office/drawing/2014/main" id="{8E8EB614-0252-445F-B3D1-4466B29256BD}"/>
              </a:ext>
            </a:extLst>
          </p:cNvPr>
          <p:cNvSpPr/>
          <p:nvPr/>
        </p:nvSpPr>
        <p:spPr>
          <a:xfrm>
            <a:off x="1055440" y="4179933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B2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73" name="Ορθογώνιο 24">
            <a:extLst>
              <a:ext uri="{FF2B5EF4-FFF2-40B4-BE49-F238E27FC236}">
                <a16:creationId xmlns:a16="http://schemas.microsoft.com/office/drawing/2014/main" id="{B8FB1C37-10E1-4760-B50A-D77DBE325B57}"/>
              </a:ext>
            </a:extLst>
          </p:cNvPr>
          <p:cNvSpPr/>
          <p:nvPr/>
        </p:nvSpPr>
        <p:spPr>
          <a:xfrm>
            <a:off x="1534570" y="4188317"/>
            <a:ext cx="6436587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Αντικριζόμενα Παραστατικά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Λήπτη -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ημεδαπής / αλλοδαπής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74" name="Στρογγυλεμένο ορθογώνιο 37">
            <a:extLst>
              <a:ext uri="{FF2B5EF4-FFF2-40B4-BE49-F238E27FC236}">
                <a16:creationId xmlns:a16="http://schemas.microsoft.com/office/drawing/2014/main" id="{B33E7A01-D8FF-481E-9992-1FE412FA53E6}"/>
              </a:ext>
            </a:extLst>
          </p:cNvPr>
          <p:cNvSpPr/>
          <p:nvPr/>
        </p:nvSpPr>
        <p:spPr>
          <a:xfrm>
            <a:off x="1533149" y="4600982"/>
            <a:ext cx="6438005" cy="520079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αποκτήσεις – λήψη παρεχόμενων υπηρεσιών  χονδρικής αλλοδαπής,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παραστατικά περ. Α1 με αποστολέα το  Λήπτη, λόγω παράλειψης διαβίβασης από τον Εκδότη ημεδαπής</a:t>
            </a:r>
          </a:p>
        </p:txBody>
      </p:sp>
      <p:cxnSp>
        <p:nvCxnSpPr>
          <p:cNvPr id="75" name="Ευθεία γραμμή σύνδεσης 53">
            <a:extLst>
              <a:ext uri="{FF2B5EF4-FFF2-40B4-BE49-F238E27FC236}">
                <a16:creationId xmlns:a16="http://schemas.microsoft.com/office/drawing/2014/main" id="{DA3C4431-7B0E-46A8-8F9A-14295A72561F}"/>
              </a:ext>
            </a:extLst>
          </p:cNvPr>
          <p:cNvCxnSpPr/>
          <p:nvPr/>
        </p:nvCxnSpPr>
        <p:spPr>
          <a:xfrm flipV="1">
            <a:off x="1256690" y="4488795"/>
            <a:ext cx="1" cy="64719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22552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3138002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6" grpId="0" animBg="1"/>
      <p:bldP spid="60" grpId="0" animBg="1"/>
      <p:bldP spid="61" grpId="0" animBg="1"/>
      <p:bldP spid="66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Τι διαβιβάζει ο Εκδότης του Παραστατικού;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1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703512" y="1679049"/>
            <a:ext cx="5904656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 Εκδότης υποχρεούται να διαβιβάζει τις Συνόψεις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όλων των Παραστατικών που εκδίδει (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B2B-B2G-B2C)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 Ειδικότερα: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τα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Αντικριζόμενα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Παραστατικά του,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δηλαδή τα παραστατικά που εκδίδει προς Λήπτες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(B2B-B2G)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που τα στοιχεία ταυτοποίησης τους αναγράφονται σε αυτά (κατά βάση τα Τιμολόγια Πώλησης ημεδαπής / αλλοδαπής ) κατά ΕΛΠ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τα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μη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Αντικριζόμενα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Παραστατικά του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δηλαδή τα παραστατικά που εκδίδει προς ιδιώτες ημεδαπής / αλλοδαπής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(B2C)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των οποίων τα στοιχεία ταυτοποίησης δεν αναγράφονται σε αυτά</a:t>
            </a:r>
          </a:p>
        </p:txBody>
      </p:sp>
      <p:sp>
        <p:nvSpPr>
          <p:cNvPr id="2" name="Rectangle 1"/>
          <p:cNvSpPr/>
          <p:nvPr/>
        </p:nvSpPr>
        <p:spPr>
          <a:xfrm>
            <a:off x="7805464" y="1696743"/>
            <a:ext cx="378145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Με τη διαβίβαση της Σύνοψης Παραστατικών από τον Εκδότη ενημερώνονται αυτόματα: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Α. τα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Έσοδα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δικών του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Ηλεκτρονικών Βιβλίων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και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Β.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τα Έξοδα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των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Ηλεκτρονικών Βιβλίων του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αντισυμβαλλόμενου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Λήπτη ημεδαπής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   </a:t>
            </a:r>
          </a:p>
        </p:txBody>
      </p:sp>
      <p:sp>
        <p:nvSpPr>
          <p:cNvPr id="12" name="Ορθογώνιο 31"/>
          <p:cNvSpPr/>
          <p:nvPr/>
        </p:nvSpPr>
        <p:spPr>
          <a:xfrm>
            <a:off x="1506216" y="3284984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A1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Ορθογώνιο 31"/>
          <p:cNvSpPr/>
          <p:nvPr/>
        </p:nvSpPr>
        <p:spPr>
          <a:xfrm>
            <a:off x="1506216" y="5076240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75017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3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3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Τι διαβιβάζει ο Λήπτης του Παραστατικού;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2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703512" y="1916832"/>
            <a:ext cx="55446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Λήπτης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υποχρεούται να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διαβιβάζει Σύνοψη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των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μη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Αντικριζόμενων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Παραστατικών που λαμβάνει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 Πρόκειται για παραστατικά εξόδων του, για τα οποία έχουν εκδοθεί στοιχεία λιανικής πώλησης, ημεδαπής / αλλοδαπής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των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Αντικριζόμενων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Παραστατικών που έχει λάβει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είτε από Εκδότη αλλοδαπής, είτε από Εκδότη ημεδαπής που δεν διαβίβασε τη σχετική Σύνοψη μέσα στην προβλεπόμενη προθεσμία</a:t>
            </a:r>
          </a:p>
        </p:txBody>
      </p:sp>
      <p:sp>
        <p:nvSpPr>
          <p:cNvPr id="2" name="Rectangle 1"/>
          <p:cNvSpPr/>
          <p:nvPr/>
        </p:nvSpPr>
        <p:spPr>
          <a:xfrm>
            <a:off x="7464152" y="1793721"/>
            <a:ext cx="4176462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Με τη διαβίβαση της Σύνοψης Παραστατικών από τον Λήπτη ενημερώνονται αυτόματα τα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Έξοδα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δικών του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Ηλεκτρονικών Βιβλίων.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ΠΡΟΣΟΧΗ: Ειδικά όταν ο Λήπτης διαβιβάζει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Αντικριζόμενα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Παραστατικά ημεδαπής,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λόγω μη τήρησης της υποχρέωσης διαβίβασης από τον Εκδότη,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δημιουργείται λόγος φορολογικού ελέγχου της ασυμφωνίας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με τα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του Εκδότη.</a:t>
            </a:r>
          </a:p>
        </p:txBody>
      </p:sp>
      <p:sp>
        <p:nvSpPr>
          <p:cNvPr id="9" name="Ορθογώνιο 21"/>
          <p:cNvSpPr/>
          <p:nvPr/>
        </p:nvSpPr>
        <p:spPr>
          <a:xfrm>
            <a:off x="1487488" y="2874695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B1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2" name="Ορθογώνιο 21"/>
          <p:cNvSpPr/>
          <p:nvPr/>
        </p:nvSpPr>
        <p:spPr>
          <a:xfrm>
            <a:off x="1487488" y="4491959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540938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8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8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9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Τι διαβιβάζουν όλες οι Επιχειρήσεις;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3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631504" y="1679049"/>
            <a:ext cx="648072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Χαρακτηρισμός Συναλλαγών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Όλες οι Επιχειρήσεις διαβιβάζουν Χαρακτηρισμό Συναλλαγών για τα Παραστατικά που έχουν εκδώσει και έχουν λάβει.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Σκοπός του Χαρακτηρισμού είναι η ορθή λογιστική απεικόνιση των συναλλαγών στα Ηλεκτρονικά Βιβλία.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 Χαρακτηρισμός Συναλλαγών περιλαμβάνει: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α) την κατάταξη των συναλλαγών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εξόδων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σε αγορές – έξοδα – πάγια κ.ά.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β) την κατάταξη των συναλλαγών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εσόδων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σε πωλήσεις αγαθών – υπηρεσιών – παγίων κ.ά. </a:t>
            </a:r>
          </a:p>
        </p:txBody>
      </p:sp>
      <p:sp>
        <p:nvSpPr>
          <p:cNvPr id="2" name="Rectangle 1"/>
          <p:cNvSpPr/>
          <p:nvPr/>
        </p:nvSpPr>
        <p:spPr>
          <a:xfrm>
            <a:off x="8328248" y="1679049"/>
            <a:ext cx="3312366" cy="4616648"/>
          </a:xfrm>
          <a:prstGeom prst="rect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txBody>
          <a:bodyPr wrap="square" lIns="274320" tIns="182880" rIns="274320" bIns="18288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Ανάλογα με τον τρόπο διαβίβασης που θα επιλέξει η Επιχείρηση, ο </a:t>
            </a:r>
            <a:r>
              <a:rPr kumimoji="0" lang="el-GR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Χαρακτηρισμός των Εσόδων </a:t>
            </a:r>
            <a:r>
              <a:rPr kumimoji="0" lang="el-GR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μπορεί να γίνεται: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l-GR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είτε κατά τη διαβίβαση της Σύνοψης του Παραστατικού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l-GR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είτε εκ των υστέρων, μεμονωμένα ή μαζικά.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 </a:t>
            </a:r>
            <a:r>
              <a:rPr kumimoji="0" lang="el-GR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Χαρακτηρισμός των Εξόδων </a:t>
            </a:r>
            <a:r>
              <a:rPr kumimoji="0" lang="el-GR" sz="1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γίνεται πάντοτε εκ των υστέρων</a:t>
            </a:r>
            <a:r>
              <a:rPr kumimoji="0" lang="el-GR" sz="19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60000"/>
                    <a:lumOff val="40000"/>
                  </a:srgbClr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297187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8" grpId="0" build="p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3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631504" y="1679049"/>
            <a:ext cx="979308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Λογιστικές Εγγραφές Τακτοποίησης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Όλες οι Επιχειρήσεις διαβιβάζουν δεδομένα των λογιστικών εγγραφών που διαμορφώνουν τη λογιστική και </a:t>
            </a:r>
            <a:r>
              <a:rPr kumimoji="0" lang="el-GR" sz="20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φορολογική τους βάση,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για την εξαγωγή του λογιστικού και φορολογικού αποτελέσματος  κάθε φορολογικού έτους.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Τα δεδομένα αυτά διαβιβάζονται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αυτοματοποιημένα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(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μέσω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διαλειτουργικότητας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)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ή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καταχωρητικά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Διαβιβάζονται: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διακριτά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για τις εγγραφές μισθοδοσίας και αποσβέσεων και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-"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συγκεντρωτικά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για τις εγγραφές τακτοποίησης εσόδων/εξόδων, που διενεργούνται στο τέλος της περιόδου (τουλάχιστον μία εγγραφή για τα έσοδα και τουλάχιστον μία για τα έξοδα)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Τι διαβιβάζουν όλες οι Επιχειρήσεις;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768441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776086" y="919574"/>
            <a:ext cx="8809800" cy="58217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590838"/>
              </p:ext>
            </p:extLst>
          </p:nvPr>
        </p:nvGraphicFramePr>
        <p:xfrm>
          <a:off x="590843" y="911808"/>
          <a:ext cx="10944667" cy="5838948"/>
        </p:xfrm>
        <a:graphic>
          <a:graphicData uri="http://schemas.openxmlformats.org/drawingml/2006/table">
            <a:tbl>
              <a:tblPr/>
              <a:tblGrid>
                <a:gridCol w="88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2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2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68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2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53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4285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057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206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4207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4908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80643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6992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70374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63683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63683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8179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7008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5487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7292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9444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13402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ΒΙΒΛΙΟ ΣΥΝΟΠΤΙΚΗΣ ΑΠΕΙΚΟΝΙΣΗΣ</a:t>
                      </a:r>
                      <a:endParaRPr lang="el-G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8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                     Φορολογικό Έτος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Ημερομηνία Συστήματος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Ονοματεπώνυμο / Επωνυμία Οντότητας: </a:t>
                      </a:r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Ώρα Συστήματος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91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Α.Φ.Μ. Οντότητας: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299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6520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Μήνας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Είδος Συναλλαγής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Καθαρή Αξία Συναλλαγής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Υπόλοιπο Εσόδων-Εσόδων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Φόρος Εισο-δήματος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Φ.Π.Α Εκροών/ Εισροών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Καταβολή Φ.Π.Α. 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Φόροι Παρακράτησης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Λοιποί Φόροι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Φόροι Χαρτόσημου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Τέλη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Κρατήσεις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01.Ιαν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01.Ιαν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02.Φεβ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02.Φεβ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03.Μαρ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03.Μαρ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04.Απρ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04.Απρ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05.Μαϊ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05.Μαϊ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06.Ιουν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06.Ιουν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07.Ιουλ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07.Ιουλ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08.Αυγ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08.Αυγ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09.Σεπ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09.Σεπ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10.Οκτ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10.Οκτ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11.Νοε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11.Νοε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12.Δεκ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12.Δεκ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Σύνολα Εσόδων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10.800,00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4.200,00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2.592,00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1.296,00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Σύνολα Εξόδων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6.600,00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1.584,00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1.320,00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432,00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Σύνολα Απόδοσης Φόρων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1.320,00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Υπόλοιπο προς Απόδοση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-696,00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-432,00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22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Κατάτμηση Οντότητας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Ασυμφωνία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Προσωρινή</a:t>
                      </a:r>
                      <a:r>
                        <a:rPr lang="el-GR" sz="700" b="1" i="0" u="none" strike="noStrike" baseline="0" dirty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 Ασυμφωνία</a:t>
                      </a:r>
                      <a:endParaRPr lang="el-GR" sz="700" b="1" i="0" u="none" strike="noStrike" dirty="0">
                        <a:solidFill>
                          <a:srgbClr val="31869B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Ασυμφωνία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Εξαγωγή σε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Εξαγωγή σε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Εκτύπωση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Αρχείο </a:t>
                      </a:r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PDF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Αρχείο </a:t>
                      </a:r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Excel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</a:tbl>
          </a:graphicData>
        </a:graphic>
      </p:graphicFrame>
      <p:sp>
        <p:nvSpPr>
          <p:cNvPr id="268" name="Διάγραμμα ροής: Συγχώνευση 267">
            <a:extLst>
              <a:ext uri="{FF2B5EF4-FFF2-40B4-BE49-F238E27FC236}">
                <a16:creationId xmlns:a16="http://schemas.microsoft.com/office/drawing/2014/main" id="{00000000-0008-0000-0B00-000061000000}"/>
              </a:ext>
            </a:extLst>
          </p:cNvPr>
          <p:cNvSpPr/>
          <p:nvPr/>
        </p:nvSpPr>
        <p:spPr>
          <a:xfrm>
            <a:off x="3427583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0" name="Διάγραμμα ροής: Συγχώνευση 269">
            <a:extLst>
              <a:ext uri="{FF2B5EF4-FFF2-40B4-BE49-F238E27FC236}">
                <a16:creationId xmlns:a16="http://schemas.microsoft.com/office/drawing/2014/main" id="{00000000-0008-0000-0B00-000063000000}"/>
              </a:ext>
            </a:extLst>
          </p:cNvPr>
          <p:cNvSpPr/>
          <p:nvPr/>
        </p:nvSpPr>
        <p:spPr>
          <a:xfrm>
            <a:off x="2883097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4" name="Διάγραμμα ροής: Συγχώνευση 273">
            <a:extLst>
              <a:ext uri="{FF2B5EF4-FFF2-40B4-BE49-F238E27FC236}">
                <a16:creationId xmlns:a16="http://schemas.microsoft.com/office/drawing/2014/main" id="{00000000-0008-0000-0B00-000067000000}"/>
              </a:ext>
            </a:extLst>
          </p:cNvPr>
          <p:cNvSpPr/>
          <p:nvPr/>
        </p:nvSpPr>
        <p:spPr>
          <a:xfrm>
            <a:off x="407841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8" name="Διάγραμμα ροής: Συγχώνευση 277">
            <a:extLst>
              <a:ext uri="{FF2B5EF4-FFF2-40B4-BE49-F238E27FC236}">
                <a16:creationId xmlns:a16="http://schemas.microsoft.com/office/drawing/2014/main" id="{00000000-0008-0000-0B00-00006B000000}"/>
              </a:ext>
            </a:extLst>
          </p:cNvPr>
          <p:cNvSpPr/>
          <p:nvPr/>
        </p:nvSpPr>
        <p:spPr>
          <a:xfrm>
            <a:off x="4683563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5" name="Διάγραμμα ροής: Εναλλακτική διεργασία 314">
            <a:extLst>
              <a:ext uri="{FF2B5EF4-FFF2-40B4-BE49-F238E27FC236}">
                <a16:creationId xmlns:a16="http://schemas.microsoft.com/office/drawing/2014/main" id="{00000000-0008-0000-0B00-000094000000}"/>
              </a:ext>
            </a:extLst>
          </p:cNvPr>
          <p:cNvSpPr/>
          <p:nvPr/>
        </p:nvSpPr>
        <p:spPr>
          <a:xfrm>
            <a:off x="2339048" y="1855706"/>
            <a:ext cx="1801037" cy="20496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Προηγούμενο Φορολογικό  Έτος</a:t>
            </a:r>
          </a:p>
        </p:txBody>
      </p:sp>
      <p:pic>
        <p:nvPicPr>
          <p:cNvPr id="329" name="Εικόνα 328">
            <a:extLst>
              <a:ext uri="{FF2B5EF4-FFF2-40B4-BE49-F238E27FC236}">
                <a16:creationId xmlns:a16="http://schemas.microsoft.com/office/drawing/2014/main" id="{00000000-0008-0000-0B00-000091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455" y="6251341"/>
            <a:ext cx="265829" cy="2766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0" name="Εικόνα 329" descr="Αποτέλεσμα εικόνας για λογότυπο excel">
            <a:extLst>
              <a:ext uri="{FF2B5EF4-FFF2-40B4-BE49-F238E27FC236}">
                <a16:creationId xmlns:a16="http://schemas.microsoft.com/office/drawing/2014/main" id="{00000000-0008-0000-0B00-000090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384" y="6266939"/>
            <a:ext cx="293971" cy="2648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1" name="Εικόνα 330">
            <a:extLst>
              <a:ext uri="{FF2B5EF4-FFF2-40B4-BE49-F238E27FC236}">
                <a16:creationId xmlns:a16="http://schemas.microsoft.com/office/drawing/2014/main" id="{00000000-0008-0000-0B00-000092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21797" y="6258689"/>
            <a:ext cx="265396" cy="2813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32" name="Διάγραμμα ροής: Συγχώνευση 331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5228909" y="213947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3" name="Διάγραμμα ροής: Συγχώνευση 332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572479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4" name="Διάγραμμα ροής: Συγχώνευση 333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6292404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7" name="Διάγραμμα ροής: Συγχώνευση 336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688181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8" name="Διάγραμμα ροής: Συγχώνευση 337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746415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9" name="Διάγραμμα ροής: Συγχώνευση 338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7968213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0" name="Διάγραμμα ροής: Συγχώνευση 339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8524025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1" name="Διάγραμμα ροής: Συγχώνευση 340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022455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2" name="Ισοσκελές τρίγωνο 341">
            <a:extLst>
              <a:ext uri="{FF2B5EF4-FFF2-40B4-BE49-F238E27FC236}">
                <a16:creationId xmlns:a16="http://schemas.microsoft.com/office/drawing/2014/main" id="{00000000-0008-0000-0B00-00009F000000}"/>
              </a:ext>
            </a:extLst>
          </p:cNvPr>
          <p:cNvSpPr/>
          <p:nvPr/>
        </p:nvSpPr>
        <p:spPr>
          <a:xfrm rot="16200000">
            <a:off x="4803122" y="5826852"/>
            <a:ext cx="161926" cy="87454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4" name="Διάγραμμα ροής: Συγχώνευση 343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74361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5" name="Διάγραμμα ροής: Συγχώνευση 344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26" y="285566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8" name="Διάγραμμα ροής: Συγχώνευση 347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9834" y="295858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9" name="Διάγραμμα ροής: Συγχώνευση 348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06558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0" name="Διάγραμμα ροής: Συγχώνευση 349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966" y="316909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1" name="Διάγραμμα ροής: Συγχώνευση 350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966" y="3275366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2" name="Διάγραμμα ροής: Συγχώνευση 351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37611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3" name="Διάγραμμα ροής: Συγχώνευση 352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481907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4" name="Διάγραμμα ροής: Συγχώνευση 353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6798" y="358255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5" name="Διάγραμμα ροής: Συγχώνευση 354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48" y="369241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Διάγραμμα ροής: Συγχώνευση 355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48" y="379364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Διάγραμμα ροής: Συγχώνευση 356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121" y="3903560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Διάγραμμα ροής: Συγχώνευση 357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53" y="400420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9" name="Διάγραμμα ροής: Συγχώνευση 358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53" y="410999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0" name="Διάγραμμα ροής: Συγχώνευση 359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193" y="421350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467" y="4303407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3" name="Διάγραμμα ροής: Συγχώνευση 362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735" y="442173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4" name="Διάγραμμα ροής: Συγχώνευση 363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951" y="452752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6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225" y="461742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6" name="Διάγραμμα ροής: Συγχώνευση 365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419" y="4738028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7" name="Διάγραμμα ροής: Συγχώνευση 366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9083" y="483746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6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731" y="493599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9" name="Διάγραμμα ροής: Συγχώνευση 368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75" y="504797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0" name="Διάγραμμα ροής: Συγχώνευση 369">
            <a:extLst>
              <a:ext uri="{FF2B5EF4-FFF2-40B4-BE49-F238E27FC236}">
                <a16:creationId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215" y="515375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7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604" y="2746132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Διάγραμμα ροής: Εναλλακτική διεργασία 60">
            <a:extLst>
              <a:ext uri="{FF2B5EF4-FFF2-40B4-BE49-F238E27FC236}">
                <a16:creationId xmlns:a16="http://schemas.microsoft.com/office/drawing/2014/main" id="{00000000-0008-0000-0B00-000093000000}"/>
              </a:ext>
            </a:extLst>
          </p:cNvPr>
          <p:cNvSpPr/>
          <p:nvPr/>
        </p:nvSpPr>
        <p:spPr>
          <a:xfrm>
            <a:off x="1949343" y="6140691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7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Ανάκτηση Δεδομένων Βιβλίου</a:t>
            </a:r>
          </a:p>
        </p:txBody>
      </p:sp>
      <p:sp>
        <p:nvSpPr>
          <p:cNvPr id="65" name="Διάγραμμα ροής: Εναλλακτική διεργασία 64">
            <a:extLst>
              <a:ext uri="{FF2B5EF4-FFF2-40B4-BE49-F238E27FC236}">
                <a16:creationId xmlns:a16="http://schemas.microsoft.com/office/drawing/2014/main" id="{6799D7A2-7573-42C3-AF90-6AB4F74859BD}"/>
              </a:ext>
            </a:extLst>
          </p:cNvPr>
          <p:cNvSpPr/>
          <p:nvPr/>
        </p:nvSpPr>
        <p:spPr>
          <a:xfrm>
            <a:off x="8941129" y="6149129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7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Επόμενο Φορολογικό  Έτος</a:t>
            </a:r>
          </a:p>
        </p:txBody>
      </p:sp>
      <p:pic>
        <p:nvPicPr>
          <p:cNvPr id="6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764" y="1347131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2435162" y="404664"/>
            <a:ext cx="7549270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1800" b="1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ΒΙΒΛΙΟ ΣΥΝΟΠΤΙΚΗΣ ΑΠΕΙΚΟΝΙΣΗΣ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768408" y="326802"/>
            <a:ext cx="18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+mn-ea"/>
                <a:cs typeface="+mn-cs"/>
              </a:rPr>
              <a:t> </a:t>
            </a:r>
            <a:endParaRPr kumimoji="0" lang="el-GR" sz="2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Bahnschrift SemiBold Condensed" panose="020B050204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341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2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2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2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2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8" grpId="0" animBg="1"/>
      <p:bldP spid="270" grpId="0" animBg="1"/>
      <p:bldP spid="274" grpId="0" animBg="1"/>
      <p:bldP spid="278" grpId="0" animBg="1"/>
      <p:bldP spid="315" grpId="0" animBg="1"/>
      <p:bldP spid="332" grpId="0" animBg="1"/>
      <p:bldP spid="333" grpId="0" animBg="1"/>
      <p:bldP spid="334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4" grpId="0" animBg="1"/>
      <p:bldP spid="345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3" grpId="0" animBg="1"/>
      <p:bldP spid="364" grpId="0" animBg="1"/>
      <p:bldP spid="366" grpId="0" animBg="1"/>
      <p:bldP spid="367" grpId="0" animBg="1"/>
      <p:bldP spid="369" grpId="0" animBg="1"/>
      <p:bldP spid="370" grpId="0" animBg="1"/>
      <p:bldP spid="61" grpId="0" animBg="1"/>
      <p:bldP spid="65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36712"/>
            <a:ext cx="11227273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Χρόνος ηλεκτρονικής διαβίβασης Λογιστικών Εγγραφών Τακτοποίησης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9776" y="1533069"/>
            <a:ext cx="4032448" cy="338554"/>
          </a:xfrm>
          <a:prstGeom prst="rect">
            <a:avLst/>
          </a:prstGeom>
          <a:solidFill>
            <a:srgbClr val="0020A3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Εγγραφές Τακτοποίησης Εσόδων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/ 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Εξόδων</a:t>
            </a:r>
            <a:endParaRPr kumimoji="0" lang="el-GR" sz="16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>
            <a:off x="5048314" y="2209486"/>
            <a:ext cx="2088231" cy="276999"/>
          </a:xfrm>
          <a:prstGeom prst="rect">
            <a:avLst/>
          </a:prstGeom>
          <a:solidFill>
            <a:schemeClr val="bg2"/>
          </a:solidFill>
          <a:ln w="12700">
            <a:solidFill>
              <a:srgbClr val="002060"/>
            </a:solidFill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Διαβιβάζονται είτε μέσω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:</a:t>
            </a:r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3212078" y="2564904"/>
            <a:ext cx="212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Λογιστικού Προγράμματος της Επιχείρησης</a:t>
            </a:r>
          </a:p>
        </p:txBody>
      </p:sp>
      <p:sp>
        <p:nvSpPr>
          <p:cNvPr id="34" name="Ορθογώνιο 33"/>
          <p:cNvSpPr/>
          <p:nvPr/>
        </p:nvSpPr>
        <p:spPr>
          <a:xfrm>
            <a:off x="6385215" y="2564904"/>
            <a:ext cx="26480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Ειδικής Φόρμας Καταχώρησης στο www.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aade.gr/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cxnSp>
        <p:nvCxnSpPr>
          <p:cNvPr id="41" name="Ευθεία γραμμή σύνδεσης 40"/>
          <p:cNvCxnSpPr/>
          <p:nvPr/>
        </p:nvCxnSpPr>
        <p:spPr>
          <a:xfrm>
            <a:off x="3356371" y="3141421"/>
            <a:ext cx="5486400" cy="6885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εία γραμμή σύνδεσης 41"/>
          <p:cNvCxnSpPr/>
          <p:nvPr/>
        </p:nvCxnSpPr>
        <p:spPr>
          <a:xfrm>
            <a:off x="6096000" y="2589156"/>
            <a:ext cx="3571" cy="5711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Ορθογώνιο 46"/>
          <p:cNvSpPr/>
          <p:nvPr/>
        </p:nvSpPr>
        <p:spPr>
          <a:xfrm>
            <a:off x="1735505" y="3337304"/>
            <a:ext cx="1605121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Συγκεντρωτικές Εγγραφές</a:t>
            </a:r>
          </a:p>
        </p:txBody>
      </p:sp>
      <p:sp>
        <p:nvSpPr>
          <p:cNvPr id="48" name="Ορθογώνιο 47"/>
          <p:cNvSpPr/>
          <p:nvPr/>
        </p:nvSpPr>
        <p:spPr>
          <a:xfrm>
            <a:off x="1983118" y="4197656"/>
            <a:ext cx="1354260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Καταληκτική Ημερομηνία Διαβίβασης</a:t>
            </a:r>
          </a:p>
        </p:txBody>
      </p:sp>
      <p:cxnSp>
        <p:nvCxnSpPr>
          <p:cNvPr id="60" name="Ευθύγραμμο βέλος σύνδεσης 59"/>
          <p:cNvCxnSpPr/>
          <p:nvPr/>
        </p:nvCxnSpPr>
        <p:spPr>
          <a:xfrm>
            <a:off x="2658887" y="3933056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Ορθογώνιο 61"/>
          <p:cNvSpPr/>
          <p:nvPr/>
        </p:nvSpPr>
        <p:spPr>
          <a:xfrm>
            <a:off x="1985918" y="5292497"/>
            <a:ext cx="1351470" cy="5232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Μία Εγγραφή Ετήσια</a:t>
            </a:r>
          </a:p>
        </p:txBody>
      </p:sp>
      <p:cxnSp>
        <p:nvCxnSpPr>
          <p:cNvPr id="77" name="Ευθύγραμμο βέλος σύνδεσης 76"/>
          <p:cNvCxnSpPr/>
          <p:nvPr/>
        </p:nvCxnSpPr>
        <p:spPr>
          <a:xfrm>
            <a:off x="2664645" y="5026888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Ορθογώνιο 89"/>
          <p:cNvSpPr/>
          <p:nvPr/>
        </p:nvSpPr>
        <p:spPr>
          <a:xfrm>
            <a:off x="6215352" y="3349375"/>
            <a:ext cx="2018010" cy="30777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Διακριτές Εγγραφές</a:t>
            </a:r>
          </a:p>
        </p:txBody>
      </p:sp>
      <p:sp>
        <p:nvSpPr>
          <p:cNvPr id="96" name="Ορθογώνιο 95"/>
          <p:cNvSpPr/>
          <p:nvPr/>
        </p:nvSpPr>
        <p:spPr>
          <a:xfrm>
            <a:off x="8377378" y="3349041"/>
            <a:ext cx="2018010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Συγκεντρωτικές Εγγραφές</a:t>
            </a:r>
          </a:p>
        </p:txBody>
      </p:sp>
      <p:sp>
        <p:nvSpPr>
          <p:cNvPr id="97" name="Ορθογώνιο 96"/>
          <p:cNvSpPr/>
          <p:nvPr/>
        </p:nvSpPr>
        <p:spPr>
          <a:xfrm>
            <a:off x="6759451" y="4005064"/>
            <a:ext cx="3096345" cy="30777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Καταληκτική Ημερομηνία Διαβίβασης</a:t>
            </a:r>
          </a:p>
        </p:txBody>
      </p:sp>
      <p:sp>
        <p:nvSpPr>
          <p:cNvPr id="107" name="Ορθογώνιο 106"/>
          <p:cNvSpPr/>
          <p:nvPr/>
        </p:nvSpPr>
        <p:spPr>
          <a:xfrm>
            <a:off x="9065010" y="4644425"/>
            <a:ext cx="1351470" cy="5232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Μία Εγγραφή Ετήσια</a:t>
            </a:r>
          </a:p>
        </p:txBody>
      </p:sp>
      <p:cxnSp>
        <p:nvCxnSpPr>
          <p:cNvPr id="108" name="Ευθύγραμμο βέλος σύνδεσης 107"/>
          <p:cNvCxnSpPr/>
          <p:nvPr/>
        </p:nvCxnSpPr>
        <p:spPr>
          <a:xfrm>
            <a:off x="9716519" y="4339704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Ευθύγραμμο βέλος σύνδεσης 110"/>
          <p:cNvCxnSpPr/>
          <p:nvPr/>
        </p:nvCxnSpPr>
        <p:spPr>
          <a:xfrm flipH="1">
            <a:off x="6750917" y="4333096"/>
            <a:ext cx="553988" cy="32004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Ευθύγραμμο βέλος σύνδεσης 111"/>
          <p:cNvCxnSpPr/>
          <p:nvPr/>
        </p:nvCxnSpPr>
        <p:spPr>
          <a:xfrm>
            <a:off x="7333487" y="4344528"/>
            <a:ext cx="557784" cy="32004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Ορθογώνιο 112"/>
          <p:cNvSpPr/>
          <p:nvPr/>
        </p:nvSpPr>
        <p:spPr>
          <a:xfrm>
            <a:off x="5900920" y="4668899"/>
            <a:ext cx="1375615" cy="30777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Μισθοδοσία</a:t>
            </a:r>
          </a:p>
        </p:txBody>
      </p:sp>
      <p:sp>
        <p:nvSpPr>
          <p:cNvPr id="114" name="Ορθογώνιο 113"/>
          <p:cNvSpPr/>
          <p:nvPr/>
        </p:nvSpPr>
        <p:spPr>
          <a:xfrm>
            <a:off x="7339232" y="4674622"/>
            <a:ext cx="1316956" cy="30777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Αποσβέσεις</a:t>
            </a:r>
          </a:p>
        </p:txBody>
      </p:sp>
      <p:sp>
        <p:nvSpPr>
          <p:cNvPr id="115" name="Ορθογώνιο 114"/>
          <p:cNvSpPr/>
          <p:nvPr/>
        </p:nvSpPr>
        <p:spPr>
          <a:xfrm>
            <a:off x="6179389" y="5292497"/>
            <a:ext cx="1097147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Μία Εγγραφή Μηνιαία</a:t>
            </a:r>
          </a:p>
        </p:txBody>
      </p:sp>
      <p:cxnSp>
        <p:nvCxnSpPr>
          <p:cNvPr id="116" name="Ευθύγραμμο βέλος σύνδεσης 115"/>
          <p:cNvCxnSpPr/>
          <p:nvPr/>
        </p:nvCxnSpPr>
        <p:spPr>
          <a:xfrm>
            <a:off x="6786121" y="5026888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Ορθογώνιο 120"/>
          <p:cNvSpPr/>
          <p:nvPr/>
        </p:nvSpPr>
        <p:spPr>
          <a:xfrm>
            <a:off x="7339232" y="5292496"/>
            <a:ext cx="1093027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Μία Εγγραφή Ετήσια</a:t>
            </a:r>
          </a:p>
        </p:txBody>
      </p:sp>
      <p:cxnSp>
        <p:nvCxnSpPr>
          <p:cNvPr id="122" name="Ευθύγραμμο βέλος σύνδεσης 121"/>
          <p:cNvCxnSpPr/>
          <p:nvPr/>
        </p:nvCxnSpPr>
        <p:spPr>
          <a:xfrm>
            <a:off x="7881250" y="5026887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1847533" y="3266467"/>
            <a:ext cx="1605121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Ευθεία γραμμή σύνδεσης 128"/>
          <p:cNvCxnSpPr/>
          <p:nvPr/>
        </p:nvCxnSpPr>
        <p:spPr>
          <a:xfrm flipV="1">
            <a:off x="3452649" y="3266467"/>
            <a:ext cx="0" cy="269331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Ευθεία γραμμή σύνδεσης 136"/>
          <p:cNvCxnSpPr/>
          <p:nvPr/>
        </p:nvCxnSpPr>
        <p:spPr>
          <a:xfrm>
            <a:off x="6100184" y="3258413"/>
            <a:ext cx="4332208" cy="8054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Ευθεία γραμμή σύνδεσης 138"/>
          <p:cNvCxnSpPr/>
          <p:nvPr/>
        </p:nvCxnSpPr>
        <p:spPr>
          <a:xfrm flipV="1">
            <a:off x="6096001" y="3253472"/>
            <a:ext cx="0" cy="269331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Ευθεία γραμμή σύνδεσης 147"/>
          <p:cNvCxnSpPr/>
          <p:nvPr/>
        </p:nvCxnSpPr>
        <p:spPr>
          <a:xfrm flipV="1">
            <a:off x="8544272" y="4331172"/>
            <a:ext cx="6000" cy="1628605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29644" y="6073551"/>
            <a:ext cx="4940841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Λογιστική – Φορολογική Βάση / Μόνιμες –Προσωρινές Διαφορές </a:t>
            </a:r>
          </a:p>
        </p:txBody>
      </p:sp>
      <p:cxnSp>
        <p:nvCxnSpPr>
          <p:cNvPr id="19" name="Γωνιακή σύνδεση 18"/>
          <p:cNvCxnSpPr>
            <a:stCxn id="7" idx="1"/>
          </p:cNvCxnSpPr>
          <p:nvPr/>
        </p:nvCxnSpPr>
        <p:spPr>
          <a:xfrm rot="10800000">
            <a:off x="1988554" y="6031785"/>
            <a:ext cx="1741091" cy="180266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Γωνιακή σύνδεση 82"/>
          <p:cNvCxnSpPr/>
          <p:nvPr/>
        </p:nvCxnSpPr>
        <p:spPr>
          <a:xfrm flipV="1">
            <a:off x="8662188" y="6031785"/>
            <a:ext cx="1839212" cy="187074"/>
          </a:xfrm>
          <a:prstGeom prst="bentConnector3">
            <a:avLst>
              <a:gd name="adj1" fmla="val 99717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Ευθύγραμμο βέλος σύνδεσης 2"/>
          <p:cNvCxnSpPr/>
          <p:nvPr/>
        </p:nvCxnSpPr>
        <p:spPr>
          <a:xfrm>
            <a:off x="6096000" y="1916832"/>
            <a:ext cx="0" cy="258499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Oval 69"/>
          <p:cNvSpPr/>
          <p:nvPr/>
        </p:nvSpPr>
        <p:spPr>
          <a:xfrm>
            <a:off x="2389514" y="2468880"/>
            <a:ext cx="624112" cy="624112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231684" y="2468880"/>
            <a:ext cx="624112" cy="6241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Condensed" panose="020B0502040204020203" pitchFamily="34" charset="0"/>
                <a:ea typeface="+mn-ea"/>
                <a:cs typeface="+mn-cs"/>
              </a:rPr>
              <a:t>2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  <a:ea typeface="+mn-ea"/>
              <a:cs typeface="+mn-cs"/>
            </a:endParaRPr>
          </a:p>
        </p:txBody>
      </p:sp>
      <p:cxnSp>
        <p:nvCxnSpPr>
          <p:cNvPr id="74" name="Ευθύγραμμο βέλος σύνδεσης 107"/>
          <p:cNvCxnSpPr/>
          <p:nvPr/>
        </p:nvCxnSpPr>
        <p:spPr>
          <a:xfrm>
            <a:off x="9716519" y="3705344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Ευθύγραμμο βέλος σύνδεσης 107"/>
          <p:cNvCxnSpPr/>
          <p:nvPr/>
        </p:nvCxnSpPr>
        <p:spPr>
          <a:xfrm>
            <a:off x="7320136" y="3704029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42134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75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25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250"/>
                            </p:stCondLst>
                            <p:childTnLst>
                              <p:par>
                                <p:cTn id="10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25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250"/>
                            </p:stCondLst>
                            <p:childTnLst>
                              <p:par>
                                <p:cTn id="1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725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1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4500"/>
                            </p:stCondLst>
                            <p:childTnLst>
                              <p:par>
                                <p:cTn id="16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6" grpId="0" animBg="1"/>
      <p:bldP spid="32" grpId="0" animBg="1"/>
      <p:bldP spid="33" grpId="0"/>
      <p:bldP spid="34" grpId="0"/>
      <p:bldP spid="47" grpId="0" animBg="1"/>
      <p:bldP spid="48" grpId="0" animBg="1"/>
      <p:bldP spid="62" grpId="0" animBg="1"/>
      <p:bldP spid="90" grpId="0" animBg="1"/>
      <p:bldP spid="96" grpId="0" animBg="1"/>
      <p:bldP spid="97" grpId="0" animBg="1"/>
      <p:bldP spid="107" grpId="0" animBg="1"/>
      <p:bldP spid="113" grpId="0" animBg="1"/>
      <p:bldP spid="114" grpId="0" animBg="1"/>
      <p:bldP spid="115" grpId="0" animBg="1"/>
      <p:bldP spid="121" grpId="0" animBg="1"/>
      <p:bldP spid="7" grpId="0" animBg="1"/>
      <p:bldP spid="70" grpId="0" animBg="1"/>
      <p:bldP spid="7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Ευθεία γραμμή σύνδεσης 3"/>
          <p:cNvCxnSpPr>
            <a:cxnSpLocks/>
          </p:cNvCxnSpPr>
          <p:nvPr/>
        </p:nvCxnSpPr>
        <p:spPr>
          <a:xfrm flipV="1">
            <a:off x="1991544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Ευθεία γραμμή σύνδεσης 3"/>
          <p:cNvCxnSpPr>
            <a:cxnSpLocks/>
          </p:cNvCxnSpPr>
          <p:nvPr/>
        </p:nvCxnSpPr>
        <p:spPr>
          <a:xfrm flipV="1">
            <a:off x="3603994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Ευθεία γραμμή σύνδεσης 3"/>
          <p:cNvCxnSpPr>
            <a:cxnSpLocks/>
          </p:cNvCxnSpPr>
          <p:nvPr/>
        </p:nvCxnSpPr>
        <p:spPr>
          <a:xfrm flipV="1">
            <a:off x="5215880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Ευθεία γραμμή σύνδεσης 3"/>
          <p:cNvCxnSpPr>
            <a:cxnSpLocks/>
          </p:cNvCxnSpPr>
          <p:nvPr/>
        </p:nvCxnSpPr>
        <p:spPr>
          <a:xfrm flipV="1">
            <a:off x="6800056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Ευθεία γραμμή σύνδεσης 3"/>
          <p:cNvCxnSpPr>
            <a:cxnSpLocks/>
          </p:cNvCxnSpPr>
          <p:nvPr/>
        </p:nvCxnSpPr>
        <p:spPr>
          <a:xfrm flipV="1">
            <a:off x="8384232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3"/>
          <p:cNvCxnSpPr>
            <a:cxnSpLocks/>
          </p:cNvCxnSpPr>
          <p:nvPr/>
        </p:nvCxnSpPr>
        <p:spPr>
          <a:xfrm flipV="1">
            <a:off x="894264" y="4149081"/>
            <a:ext cx="1097280" cy="3423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3341" y="899428"/>
            <a:ext cx="11227273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Ροή Διαδικασίας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: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Έκδοση Παραστατικών – Λογιστικές Εγγραφές - Συμφωνία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pic>
        <p:nvPicPr>
          <p:cNvPr id="5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9" name="Group 88"/>
          <p:cNvGrpSpPr/>
          <p:nvPr/>
        </p:nvGrpSpPr>
        <p:grpSpPr>
          <a:xfrm>
            <a:off x="8291678" y="4078224"/>
            <a:ext cx="185879" cy="277755"/>
            <a:chOff x="1141865" y="1935115"/>
            <a:chExt cx="185879" cy="277755"/>
          </a:xfrm>
        </p:grpSpPr>
        <p:sp>
          <p:nvSpPr>
            <p:cNvPr id="94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cxnSp>
          <p:nvCxnSpPr>
            <p:cNvPr id="103" name="Straight Arrow Connector 102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360112" y="4348579"/>
            <a:ext cx="2048256" cy="2295144"/>
            <a:chOff x="7209167" y="4348579"/>
            <a:chExt cx="2048256" cy="2295144"/>
          </a:xfrm>
        </p:grpSpPr>
        <p:sp>
          <p:nvSpPr>
            <p:cNvPr id="87" name="Ορθογώνιο 65"/>
            <p:cNvSpPr/>
            <p:nvPr/>
          </p:nvSpPr>
          <p:spPr>
            <a:xfrm>
              <a:off x="7213298" y="4348579"/>
              <a:ext cx="2044125" cy="32916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EECE1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Χαρακτηρισμός</a:t>
              </a:r>
              <a:endParaRPr kumimoji="0" lang="el-GR" sz="105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pic>
          <p:nvPicPr>
            <p:cNvPr id="90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0753" y="4442362"/>
              <a:ext cx="183217" cy="183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5" name="Ορθογώνιο 67"/>
            <p:cNvSpPr/>
            <p:nvPr/>
          </p:nvSpPr>
          <p:spPr>
            <a:xfrm>
              <a:off x="7209167" y="4677741"/>
              <a:ext cx="2048256" cy="1965982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Με βάση τους ΜΑΡΚ, το Αναλυτικό Βιβλίο ενημερώνεται με το χαρακτηρισμό των συσχετιζόμενων λογιστικών εγγραφών (αγορές, έξοδα, πάγια / πωλήσεις αγαθών – υπηρεσιών – παγίων, πωλήσεις για λογαριασμό  τρίτων κ.ά.)</a:t>
              </a: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155640" y="3521695"/>
            <a:ext cx="457200" cy="461665"/>
          </a:xfrm>
          <a:prstGeom prst="rect">
            <a:avLst/>
          </a:prstGeom>
          <a:solidFill>
            <a:srgbClr val="2D4612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1471" y="3517527"/>
            <a:ext cx="457200" cy="457200"/>
          </a:xfrm>
          <a:prstGeom prst="rect">
            <a:avLst/>
          </a:prstGeom>
          <a:solidFill>
            <a:srgbClr val="A0D565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1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09659" y="4077072"/>
            <a:ext cx="185879" cy="277755"/>
            <a:chOff x="1141865" y="1935115"/>
            <a:chExt cx="185879" cy="277755"/>
          </a:xfrm>
        </p:grpSpPr>
        <p:sp>
          <p:nvSpPr>
            <p:cNvPr id="75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983432" y="4352544"/>
            <a:ext cx="2048256" cy="2295144"/>
            <a:chOff x="503191" y="4217046"/>
            <a:chExt cx="2049228" cy="1826518"/>
          </a:xfrm>
        </p:grpSpPr>
        <p:sp>
          <p:nvSpPr>
            <p:cNvPr id="68" name="Ορθογώνιο 67"/>
            <p:cNvSpPr/>
            <p:nvPr/>
          </p:nvSpPr>
          <p:spPr>
            <a:xfrm>
              <a:off x="503191" y="4217046"/>
              <a:ext cx="2049228" cy="1826518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Οι Επιχειρήσεις διαβιβάζουν ηλεκτρονικά τη Σύνοψη των Παραστατικών στο </a:t>
              </a:r>
              <a:r>
                <a:rPr kumimoji="0" lang="en-US" sz="11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myDATA</a:t>
              </a: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, με βάση τη σχετική τυποποίηση για κάθε είδος παραστατικού.</a:t>
              </a:r>
            </a:p>
          </p:txBody>
        </p:sp>
        <p:sp>
          <p:nvSpPr>
            <p:cNvPr id="66" name="Ορθογώνιο 65"/>
            <p:cNvSpPr/>
            <p:nvPr/>
          </p:nvSpPr>
          <p:spPr>
            <a:xfrm>
              <a:off x="507323" y="4221808"/>
              <a:ext cx="2045095" cy="26127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EECE1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Διαβίβαση Σύνοψης</a:t>
              </a:r>
              <a:endParaRPr kumimoji="0" lang="el-GR" sz="105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983634" y="3517755"/>
            <a:ext cx="457200" cy="457200"/>
          </a:xfrm>
          <a:prstGeom prst="rect">
            <a:avLst/>
          </a:prstGeom>
          <a:solidFill>
            <a:srgbClr val="5A8B25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3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+mn-cs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119295" y="4078224"/>
            <a:ext cx="185879" cy="277755"/>
            <a:chOff x="1141865" y="1935115"/>
            <a:chExt cx="185879" cy="277755"/>
          </a:xfrm>
        </p:grpSpPr>
        <p:sp>
          <p:nvSpPr>
            <p:cNvPr id="105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88138" y="4349322"/>
            <a:ext cx="2048256" cy="2295144"/>
            <a:chOff x="3351103" y="4205306"/>
            <a:chExt cx="2049234" cy="2300015"/>
          </a:xfrm>
        </p:grpSpPr>
        <p:sp>
          <p:nvSpPr>
            <p:cNvPr id="69" name="Ορθογώνιο 68"/>
            <p:cNvSpPr/>
            <p:nvPr/>
          </p:nvSpPr>
          <p:spPr>
            <a:xfrm>
              <a:off x="3351109" y="4214186"/>
              <a:ext cx="2049228" cy="229113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Τα Λογιστικά Προγράμματα των Επιχειρήσεων αντλούν αυτοματοποιημένα σε τακτά χρονικά διαστήματα τις εγγραφές του Αναλυτικού Βιβλίου από την </a:t>
              </a:r>
              <a:r>
                <a:rPr kumimoji="0" lang="en-US" sz="11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myDATA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 </a:t>
              </a: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για να τα συσχετίζουν με τις λογιστικές εγγραφές που έχουν διενεργηθεί σε αυτά </a:t>
              </a:r>
            </a:p>
          </p:txBody>
        </p:sp>
        <p:sp>
          <p:nvSpPr>
            <p:cNvPr id="78" name="Ορθογώνιο 77"/>
            <p:cNvSpPr/>
            <p:nvPr/>
          </p:nvSpPr>
          <p:spPr>
            <a:xfrm>
              <a:off x="3351103" y="4205306"/>
              <a:ext cx="2049233" cy="329883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Λογιστικά Προγράμματα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63136" y="4339952"/>
            <a:ext cx="457200" cy="457200"/>
          </a:xfrm>
          <a:prstGeom prst="rect">
            <a:avLst/>
          </a:prstGeom>
          <a:solidFill>
            <a:srgbClr val="7ABC32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2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+mn-cs"/>
            </a:endParaRPr>
          </a:p>
        </p:txBody>
      </p:sp>
      <p:grpSp>
        <p:nvGrpSpPr>
          <p:cNvPr id="115" name="Group 114"/>
          <p:cNvGrpSpPr/>
          <p:nvPr/>
        </p:nvGrpSpPr>
        <p:grpSpPr>
          <a:xfrm rot="10800000">
            <a:off x="3498861" y="3928188"/>
            <a:ext cx="185879" cy="277755"/>
            <a:chOff x="1141865" y="1935115"/>
            <a:chExt cx="185879" cy="277755"/>
          </a:xfrm>
        </p:grpSpPr>
        <p:sp>
          <p:nvSpPr>
            <p:cNvPr id="116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567608" y="1664208"/>
            <a:ext cx="2048256" cy="2295145"/>
            <a:chOff x="3234732" y="1416817"/>
            <a:chExt cx="2049228" cy="2292844"/>
          </a:xfrm>
        </p:grpSpPr>
        <p:sp>
          <p:nvSpPr>
            <p:cNvPr id="63" name="Ορθογώνιο 62"/>
            <p:cNvSpPr/>
            <p:nvPr/>
          </p:nvSpPr>
          <p:spPr>
            <a:xfrm>
              <a:off x="3234732" y="1649263"/>
              <a:ext cx="2049228" cy="206039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Εφόσον τα δεδομένα έχουν διαβιβαστεί σύμφωνα με τους κανόνες τυποποίησης της ΑΑΔΕ:</a:t>
              </a:r>
            </a:p>
            <a:p>
              <a:pPr marL="91440" marR="0" lvl="0" indent="-9144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η Σύνοψη λαμβάνει ΜΑΡΚ</a:t>
              </a:r>
            </a:p>
            <a:p>
              <a:pPr marL="91440" marR="0" lvl="0" indent="-9144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ενημερώνονται αυτόματα τα Ηλεκτρονικά Βιβλία (Αναλυτικό και Συνοπτικό) του Εκδότη και του Λήπτη ημεδαπής του παραστατικού, </a:t>
              </a:r>
            </a:p>
          </p:txBody>
        </p:sp>
        <p:sp>
          <p:nvSpPr>
            <p:cNvPr id="73" name="Ορθογώνιο 72"/>
            <p:cNvSpPr/>
            <p:nvPr/>
          </p:nvSpPr>
          <p:spPr>
            <a:xfrm>
              <a:off x="3234732" y="1416817"/>
              <a:ext cx="2049228" cy="3288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Ενημέρωση </a:t>
              </a:r>
              <a:r>
                <a:rPr kumimoji="0" 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myDATA</a:t>
              </a:r>
              <a:endPara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pic>
          <p:nvPicPr>
            <p:cNvPr id="6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5929" y="1500815"/>
              <a:ext cx="183304" cy="183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6571464" y="4339952"/>
            <a:ext cx="457200" cy="457200"/>
          </a:xfrm>
          <a:prstGeom prst="rect">
            <a:avLst/>
          </a:prstGeom>
          <a:solidFill>
            <a:srgbClr val="43671B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2" name="Group 111"/>
          <p:cNvGrpSpPr/>
          <p:nvPr/>
        </p:nvGrpSpPr>
        <p:grpSpPr>
          <a:xfrm rot="10800000">
            <a:off x="6710386" y="3931920"/>
            <a:ext cx="185879" cy="277755"/>
            <a:chOff x="1141865" y="1935115"/>
            <a:chExt cx="185879" cy="277755"/>
          </a:xfrm>
        </p:grpSpPr>
        <p:sp>
          <p:nvSpPr>
            <p:cNvPr id="113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775936" y="1666476"/>
            <a:ext cx="2048256" cy="2295145"/>
            <a:chOff x="6078155" y="1661061"/>
            <a:chExt cx="2090502" cy="2013683"/>
          </a:xfrm>
        </p:grpSpPr>
        <p:sp>
          <p:nvSpPr>
            <p:cNvPr id="70" name="Ορθογώνιο 69"/>
            <p:cNvSpPr/>
            <p:nvPr/>
          </p:nvSpPr>
          <p:spPr>
            <a:xfrm>
              <a:off x="6078155" y="1840363"/>
              <a:ext cx="2090502" cy="1834381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Συσχετίζονται οι εγγραφές στο Αναλυτικό Βιβλίο, που έχουν αντληθεί από την </a:t>
              </a:r>
              <a:r>
                <a:rPr kumimoji="0" lang="en-US" sz="11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myDATA</a:t>
              </a:r>
              <a:r>
                <a: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, με τις λογιστικές εγγραφές των Επιχειρήσεων στα  Λογιστικά Προγράμματα τους, και μεταφέρονται σε αυτά οι ΜΑΡΚ των εγγραφών που έχουν συσχετιστεί </a:t>
              </a:r>
            </a:p>
          </p:txBody>
        </p:sp>
        <p:sp>
          <p:nvSpPr>
            <p:cNvPr id="77" name="Ορθογώνιο 76"/>
            <p:cNvSpPr/>
            <p:nvPr/>
          </p:nvSpPr>
          <p:spPr>
            <a:xfrm>
              <a:off x="6078155" y="1661061"/>
              <a:ext cx="2090502" cy="28881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EEECE1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Συσχετισμός  Εγγραφών </a:t>
              </a: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9782731" y="4335487"/>
            <a:ext cx="457200" cy="461665"/>
          </a:xfrm>
          <a:prstGeom prst="rect">
            <a:avLst/>
          </a:prstGeom>
          <a:solidFill>
            <a:srgbClr val="1C2B0B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6</a:t>
            </a:r>
          </a:p>
        </p:txBody>
      </p:sp>
      <p:grpSp>
        <p:nvGrpSpPr>
          <p:cNvPr id="107" name="Group 106"/>
          <p:cNvGrpSpPr/>
          <p:nvPr/>
        </p:nvGrpSpPr>
        <p:grpSpPr>
          <a:xfrm rot="10800000">
            <a:off x="9918392" y="3931920"/>
            <a:ext cx="185879" cy="277755"/>
            <a:chOff x="1141865" y="1935115"/>
            <a:chExt cx="185879" cy="277755"/>
          </a:xfrm>
        </p:grpSpPr>
        <p:sp>
          <p:nvSpPr>
            <p:cNvPr id="108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8944288" y="1664208"/>
            <a:ext cx="2048256" cy="2295144"/>
            <a:chOff x="8629355" y="1673692"/>
            <a:chExt cx="2048256" cy="2295144"/>
          </a:xfrm>
        </p:grpSpPr>
        <p:grpSp>
          <p:nvGrpSpPr>
            <p:cNvPr id="67" name="Group 66"/>
            <p:cNvGrpSpPr/>
            <p:nvPr/>
          </p:nvGrpSpPr>
          <p:grpSpPr>
            <a:xfrm>
              <a:off x="8629355" y="1673692"/>
              <a:ext cx="2048256" cy="2295144"/>
              <a:chOff x="3351103" y="4205306"/>
              <a:chExt cx="2049234" cy="2300015"/>
            </a:xfrm>
          </p:grpSpPr>
          <p:sp>
            <p:nvSpPr>
              <p:cNvPr id="72" name="Ορθογώνιο 68"/>
              <p:cNvSpPr/>
              <p:nvPr/>
            </p:nvSpPr>
            <p:spPr>
              <a:xfrm>
                <a:off x="3351109" y="4214186"/>
                <a:ext cx="2049228" cy="229113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ndara" panose="020E0502030303020204" pitchFamily="34" charset="0"/>
                    <a:ea typeface="+mn-ea"/>
                    <a:cs typeface="+mn-cs"/>
                  </a:rPr>
                  <a:t>Μετά την υποβολή των δηλώσεων  (ΦΠΑ, Παρακρατούμενοι Φόροι, Χαρτόσημο, Φόρος Εισοδήματος, λοιποί φόροι) , τα δεδομένα τους αντιπαραβάλλονται με τα  Ηλεκτρονικά Βιβλία  και διαπιστώνεται αν υπάρχει Συμφωνία</a:t>
                </a:r>
              </a:p>
            </p:txBody>
          </p:sp>
          <p:sp>
            <p:nvSpPr>
              <p:cNvPr id="74" name="Ορθογώνιο 77"/>
              <p:cNvSpPr/>
              <p:nvPr/>
            </p:nvSpPr>
            <p:spPr>
              <a:xfrm>
                <a:off x="3351103" y="4205306"/>
                <a:ext cx="2049233" cy="329883"/>
              </a:xfrm>
              <a:prstGeom prst="rect">
                <a:avLst/>
              </a:prstGeom>
              <a:solidFill>
                <a:srgbClr val="D5D5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ndara" panose="020E0502030303020204" pitchFamily="34" charset="0"/>
                    <a:ea typeface="+mn-ea"/>
                    <a:cs typeface="+mn-cs"/>
                  </a:rPr>
                  <a:t>Συμφωνία</a:t>
                </a:r>
              </a:p>
            </p:txBody>
          </p:sp>
        </p:grpSp>
        <p:pic>
          <p:nvPicPr>
            <p:cNvPr id="102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0296" y="1746541"/>
              <a:ext cx="183217" cy="183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7" name="TextBox 5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20425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25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75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75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75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6" grpId="0" animBg="1"/>
      <p:bldP spid="9" grpId="0" animBg="1"/>
      <p:bldP spid="23" grpId="0" animBg="1"/>
      <p:bldP spid="20" grpId="0" animBg="1"/>
      <p:bldP spid="30" grpId="0" animBg="1"/>
      <p:bldP spid="8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092573" y="4207233"/>
            <a:ext cx="6264695" cy="2422996"/>
          </a:xfrm>
          <a:prstGeom prst="roundRect">
            <a:avLst>
              <a:gd name="adj" fmla="val 7364"/>
            </a:avLst>
          </a:prstGeom>
          <a:solidFill>
            <a:srgbClr val="00B050">
              <a:alpha val="63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421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Λογιστική Εκδότη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907611" y="4212839"/>
            <a:ext cx="6279236" cy="2422996"/>
          </a:xfrm>
          <a:prstGeom prst="roundRect">
            <a:avLst>
              <a:gd name="adj" fmla="val 7364"/>
            </a:avLst>
          </a:prstGeom>
          <a:solidFill>
            <a:srgbClr val="FFFF00">
              <a:alpha val="48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421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Λογιστική Λήπτη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83148" y="1462651"/>
            <a:ext cx="10197428" cy="2301603"/>
            <a:chOff x="1083148" y="1462651"/>
            <a:chExt cx="10197428" cy="2301603"/>
          </a:xfrm>
        </p:grpSpPr>
        <p:sp>
          <p:nvSpPr>
            <p:cNvPr id="40" name="Rounded Rectangle 39"/>
            <p:cNvSpPr/>
            <p:nvPr/>
          </p:nvSpPr>
          <p:spPr>
            <a:xfrm>
              <a:off x="1083148" y="1462651"/>
              <a:ext cx="10197428" cy="2301603"/>
            </a:xfrm>
            <a:prstGeom prst="roundRect">
              <a:avLst>
                <a:gd name="adj" fmla="val 7364"/>
              </a:avLst>
            </a:prstGeom>
            <a:solidFill>
              <a:srgbClr val="CADC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myDATA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421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pic>
          <p:nvPicPr>
            <p:cNvPr id="71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7193" y="2136047"/>
              <a:ext cx="508943" cy="509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50"/>
          <p:cNvSpPr txBox="1"/>
          <p:nvPr/>
        </p:nvSpPr>
        <p:spPr>
          <a:xfrm>
            <a:off x="413341" y="836712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Προσομοίωση συσχετισμού Παραστατικών με την Λογιστική των επιχειρήσεων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39416" y="5776033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998323" y="2791266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2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77878" y="2649653"/>
            <a:ext cx="2427442" cy="7971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Διαβίβαση Τυποποιημένων Δεδομένων Παραστατικού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38431" y="5615473"/>
            <a:ext cx="2427724" cy="837863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Έκδοση Παραστατικού</a:t>
            </a:r>
          </a:p>
        </p:txBody>
      </p:sp>
      <p:sp>
        <p:nvSpPr>
          <p:cNvPr id="57" name="Oval 56"/>
          <p:cNvSpPr/>
          <p:nvPr/>
        </p:nvSpPr>
        <p:spPr>
          <a:xfrm>
            <a:off x="2583443" y="1825087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3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+mn-cs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15680" y="1643938"/>
            <a:ext cx="6408712" cy="7008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Εγγραφή στα Αναλυτικά Βιβλία Εκδότη και Λήπτη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Λήψη ΜΑΡΚ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620803" y="4364563"/>
            <a:ext cx="4485202" cy="997781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Λογιστικές Εγγραφές Επιχείρησης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[</a:t>
            </a:r>
            <a:r>
              <a:rPr kumimoji="0" lang="el-GR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Ημ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/</a:t>
            </a:r>
            <a:r>
              <a:rPr kumimoji="0" lang="el-GR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νία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]*[Είδος Τυποποιημένου Παραστατικού.]*[ΑΦΜ Εκδότη]*[ΑΦΜ Λήπτη]* [Σειρά /Αριθμός Παραστατικού ]* [Καθαρή Αξία Συναλλαγής ] *[Συνολική Αξία Παραστατικού ]</a:t>
            </a:r>
          </a:p>
        </p:txBody>
      </p:sp>
      <p:sp>
        <p:nvSpPr>
          <p:cNvPr id="63" name="Oval 62"/>
          <p:cNvSpPr/>
          <p:nvPr/>
        </p:nvSpPr>
        <p:spPr>
          <a:xfrm>
            <a:off x="5028677" y="4605329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618328" y="5492888"/>
            <a:ext cx="4490153" cy="997781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Καταχώρηση Υπόλοιπων Πεδίων Εγγραφής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Κατάταξη σε λογαριασμό/</a:t>
            </a:r>
            <a:r>
              <a:rPr kumimoji="0" lang="el-GR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ούς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 π.χ. Έσοδα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Πωλ. Παγίων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Αγορές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Έξοδα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Αγορά Παγίων – με/άνευ ΦΠΑ – Παρακρατήσεις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Λοιποί Φόροι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Χαρτόσημο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</a:t>
            </a:r>
            <a:r>
              <a:rPr kumimoji="0" lang="el-G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Τέλη</a:t>
            </a:r>
          </a:p>
        </p:txBody>
      </p:sp>
      <p:sp>
        <p:nvSpPr>
          <p:cNvPr id="65" name="Oval 64"/>
          <p:cNvSpPr/>
          <p:nvPr/>
        </p:nvSpPr>
        <p:spPr>
          <a:xfrm>
            <a:off x="5028677" y="5738548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578889" y="3153424"/>
            <a:ext cx="2952328" cy="4483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Εντοπισμός μέσω ΜΑΡΚ</a:t>
            </a:r>
          </a:p>
        </p:txBody>
      </p:sp>
      <p:sp>
        <p:nvSpPr>
          <p:cNvPr id="67" name="Oval 66"/>
          <p:cNvSpPr/>
          <p:nvPr/>
        </p:nvSpPr>
        <p:spPr>
          <a:xfrm>
            <a:off x="10619708" y="3101742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6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816080" y="2515842"/>
            <a:ext cx="3715137" cy="4932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Χαρακτηρισμός Εγγραφών με βάση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το ΜΑΡΚ</a:t>
            </a:r>
          </a:p>
        </p:txBody>
      </p:sp>
      <p:sp>
        <p:nvSpPr>
          <p:cNvPr id="69" name="Oval 68"/>
          <p:cNvSpPr/>
          <p:nvPr/>
        </p:nvSpPr>
        <p:spPr>
          <a:xfrm>
            <a:off x="10619707" y="2490772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13" name="Up Arrow 12"/>
          <p:cNvSpPr/>
          <p:nvPr/>
        </p:nvSpPr>
        <p:spPr>
          <a:xfrm>
            <a:off x="3049704" y="3514432"/>
            <a:ext cx="213290" cy="2051662"/>
          </a:xfrm>
          <a:prstGeom prst="upArrow">
            <a:avLst>
              <a:gd name="adj1" fmla="val 28491"/>
              <a:gd name="adj2" fmla="val 91666"/>
            </a:avLst>
          </a:prstGeom>
          <a:solidFill>
            <a:srgbClr val="004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4" name="Up-Down Arrow 13"/>
          <p:cNvSpPr/>
          <p:nvPr/>
        </p:nvSpPr>
        <p:spPr>
          <a:xfrm>
            <a:off x="6426762" y="2371808"/>
            <a:ext cx="300385" cy="1958928"/>
          </a:xfrm>
          <a:prstGeom prst="upDownArrow">
            <a:avLst>
              <a:gd name="adj1" fmla="val 47794"/>
              <a:gd name="adj2" fmla="val 6380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093811" y="3153424"/>
            <a:ext cx="2396587" cy="908828"/>
          </a:xfrm>
          <a:prstGeom prst="roundRect">
            <a:avLst>
              <a:gd name="adj" fmla="val 896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Συσχέτιση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Εγγραφών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με Λογιστική Εκδότη και Λήπτη</a:t>
            </a:r>
          </a:p>
        </p:txBody>
      </p:sp>
      <p:sp>
        <p:nvSpPr>
          <p:cNvPr id="17" name="Bent-Up Arrow 16"/>
          <p:cNvSpPr/>
          <p:nvPr/>
        </p:nvSpPr>
        <p:spPr>
          <a:xfrm rot="16200000">
            <a:off x="9667048" y="1982432"/>
            <a:ext cx="454994" cy="467810"/>
          </a:xfrm>
          <a:prstGeom prst="bentUpArrow">
            <a:avLst>
              <a:gd name="adj1" fmla="val 11010"/>
              <a:gd name="adj2" fmla="val 15674"/>
              <a:gd name="adj3" fmla="val 2428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214657" y="3239636"/>
            <a:ext cx="369313" cy="2709644"/>
            <a:chOff x="11116161" y="3239636"/>
            <a:chExt cx="467810" cy="2709644"/>
          </a:xfrm>
        </p:grpSpPr>
        <p:sp>
          <p:nvSpPr>
            <p:cNvPr id="29" name="Bent-Up Arrow 28"/>
            <p:cNvSpPr/>
            <p:nvPr/>
          </p:nvSpPr>
          <p:spPr>
            <a:xfrm rot="16200000">
              <a:off x="9995244" y="4360553"/>
              <a:ext cx="2709644" cy="467810"/>
            </a:xfrm>
            <a:prstGeom prst="bentUpArrow">
              <a:avLst>
                <a:gd name="adj1" fmla="val 11010"/>
                <a:gd name="adj2" fmla="val 15674"/>
                <a:gd name="adj3" fmla="val 2428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11123856" y="5923880"/>
              <a:ext cx="432052" cy="0"/>
            </a:xfrm>
            <a:prstGeom prst="line">
              <a:avLst/>
            </a:prstGeom>
            <a:ln w="508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00568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75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5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2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16" presetClass="entr" presetSubtype="4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750"/>
                            </p:stCondLst>
                            <p:childTnLst>
                              <p:par>
                                <p:cTn id="5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25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25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75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750"/>
                            </p:stCondLst>
                            <p:childTnLst>
                              <p:par>
                                <p:cTn id="7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250"/>
                            </p:stCondLst>
                            <p:childTnLst>
                              <p:par>
                                <p:cTn id="8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75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8" grpId="0" animBg="1"/>
      <p:bldP spid="50" grpId="0" animBg="1"/>
      <p:bldP spid="41" grpId="0" animBg="1"/>
      <p:bldP spid="43" grpId="0" animBg="1"/>
      <p:bldP spid="3" grpId="0" animBg="1"/>
      <p:bldP spid="6" grpId="0" animBg="1"/>
      <p:bldP spid="57" grpId="0" animBg="1"/>
      <p:bldP spid="59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 descr="ÎÏÎ¿ÏÎ­Î»ÎµÏÎ¼Î± ÎµÎ¹ÎºÏÎ½Î±Ï Î³Î¹Î± Î±ÎºÎ¹Î½Î·ÏÎ¿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8308" name="AutoShape 4" descr="ÎÏÎ¿ÏÎ­Î»ÎµÏÎ¼Î± ÎµÎ¹ÎºÏÎ½Î±Ï Î³Î¹Î± Î±ÎºÎ¹Î½Î·ÏÎ¿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7410" name="Picture 2" descr="ÎÏÎ¿ÏÎ­Î»ÎµÏÎ¼Î± ÎµÎ¹ÎºÏÎ½Î±Ï Î³Î¹Î± TA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8637" y="220717"/>
            <a:ext cx="11973363" cy="6374771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204953" y="2358437"/>
            <a:ext cx="7094483" cy="26314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en-US" sz="5500" b="1" dirty="0">
                <a:solidFill>
                  <a:srgbClr val="C00000"/>
                </a:solidFill>
              </a:rPr>
              <a:t>My data (my digital accounting and tax application)</a:t>
            </a:r>
            <a:endParaRPr lang="el-GR" sz="5500" b="1" dirty="0">
              <a:solidFill>
                <a:srgbClr val="C00000"/>
              </a:solidFill>
            </a:endParaRPr>
          </a:p>
        </p:txBody>
      </p:sp>
      <p:sp>
        <p:nvSpPr>
          <p:cNvPr id="149" name="Google Shape;149;p18"/>
          <p:cNvSpPr txBox="1">
            <a:spLocks noGrp="1"/>
          </p:cNvSpPr>
          <p:nvPr>
            <p:ph type="ftr" idx="11"/>
          </p:nvPr>
        </p:nvSpPr>
        <p:spPr>
          <a:xfrm>
            <a:off x="8418411" y="5456351"/>
            <a:ext cx="3484555" cy="1102104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spcFirstLastPara="1" wrap="square" lIns="91423" tIns="45699" rIns="91423" bIns="45699" anchor="ctr" anchorCtr="0">
            <a:noAutofit/>
          </a:bodyPr>
          <a:lstStyle/>
          <a:p>
            <a:pPr algn="ctr"/>
            <a:r>
              <a:rPr lang="el-GR" sz="2000" dirty="0">
                <a:solidFill>
                  <a:srgbClr val="002060"/>
                </a:solidFill>
              </a:rPr>
              <a:t>ΒΑΓΓΕΛΗΣ ΜΙΧΕΛΙΝΑΚΗΣ </a:t>
            </a:r>
          </a:p>
          <a:p>
            <a:pPr algn="ctr"/>
            <a:r>
              <a:rPr lang="el-GR" sz="1200" dirty="0">
                <a:solidFill>
                  <a:srgbClr val="002060"/>
                </a:solidFill>
              </a:rPr>
              <a:t>ΣΥΜΒΟΥΛΟΣ ΕΠΙΧΕΙΡΗΣΕΩΝ, </a:t>
            </a:r>
          </a:p>
          <a:p>
            <a:pPr algn="ctr"/>
            <a:r>
              <a:rPr lang="el-GR" sz="1200" dirty="0">
                <a:solidFill>
                  <a:srgbClr val="002060"/>
                </a:solidFill>
              </a:rPr>
              <a:t>ΟΙΚΟΝΟΜΟΛΟΓΟΣ – ΦΟΡΟΤΕΧΝΙΚΟΣ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141829" y="2204864"/>
            <a:ext cx="2352502" cy="64807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TAX DATA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Συμφωνία Δηλώσεων και Ηλεκτρονικών Βιβλίων:   Πρώτη Αντιπαραβολή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583623" y="1630470"/>
            <a:ext cx="51203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Μέσω της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τα δεδομένα των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Φορολογικών Δηλώσεων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Επιχειρήσεων αντιπαραβάλλονται με τα δεδομένα των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Ηλεκτρονικών Βιβλίων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τους.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Πρώτη Αντιπαραβολή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γίνεται  την επομένη της λήξης της προθεσμίας υποβολής των κάθε είδους δηλώσεων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Συμφωνία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Κατ’ αρχήν Ασυμφωνία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Σε περίπτωση Κατ’ αρχήν Ασυμφωνίας, η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ΑΑΔΕ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θα αποστέλλει σχετικά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αυτοματοποιημένα μηνύματα στις Επιχειρήσεις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ώστε αυτές να προβούν,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εντός διμήνου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στις αναγκαίες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διορθωτικές ενέργειες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(λχ διαβίβαση Παραστατικού από τον Λήπτη, τροποποιητική δήλωση 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κλπ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).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[Δίμηνο Εναρμόνισης]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069609" y="2204864"/>
            <a:ext cx="2352502" cy="648072"/>
          </a:xfrm>
          <a:prstGeom prst="roundRect">
            <a:avLst/>
          </a:prstGeom>
          <a:solidFill>
            <a:schemeClr val="accent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TAX DATA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69609" y="1680455"/>
            <a:ext cx="2352502" cy="442641"/>
          </a:xfrm>
          <a:prstGeom prst="roundRect">
            <a:avLst>
              <a:gd name="adj" fmla="val 12912"/>
            </a:avLst>
          </a:prstGeom>
          <a:solidFill>
            <a:srgbClr val="2E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Φορολογικές Δηλώσεις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141829" y="1682496"/>
            <a:ext cx="2352502" cy="442641"/>
          </a:xfrm>
          <a:prstGeom prst="roundRect">
            <a:avLst>
              <a:gd name="adj" fmla="val 19366"/>
            </a:avLst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9117707" y="3573016"/>
            <a:ext cx="2352502" cy="948842"/>
          </a:xfrm>
          <a:prstGeom prst="roundRect">
            <a:avLst>
              <a:gd name="adj" fmla="val 12956"/>
            </a:avLst>
          </a:prstGeom>
          <a:solidFill>
            <a:srgbClr val="2F2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Συμφωνία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8499361" y="2353840"/>
            <a:ext cx="576064" cy="360040"/>
          </a:xfrm>
          <a:prstGeom prst="leftRightArrow">
            <a:avLst>
              <a:gd name="adj1" fmla="val 52240"/>
              <a:gd name="adj2" fmla="val 45767"/>
            </a:avLst>
          </a:prstGeom>
          <a:solidFill>
            <a:srgbClr val="002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6" name="Right Bracket 5"/>
          <p:cNvSpPr/>
          <p:nvPr/>
        </p:nvSpPr>
        <p:spPr>
          <a:xfrm rot="5400000">
            <a:off x="8682749" y="1417207"/>
            <a:ext cx="225993" cy="3241468"/>
          </a:xfrm>
          <a:prstGeom prst="rightBracket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cxnSp>
        <p:nvCxnSpPr>
          <p:cNvPr id="26" name="Straight Connector 25"/>
          <p:cNvCxnSpPr>
            <a:stCxn id="6" idx="2"/>
          </p:cNvCxnSpPr>
          <p:nvPr/>
        </p:nvCxnSpPr>
        <p:spPr>
          <a:xfrm flipH="1">
            <a:off x="8795745" y="3150938"/>
            <a:ext cx="1" cy="990415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9075425" y="5126200"/>
            <a:ext cx="2388608" cy="862275"/>
          </a:xfrm>
          <a:prstGeom prst="roundRect">
            <a:avLst>
              <a:gd name="adj" fmla="val 1467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Δίμηνο Εναρμόνισης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069609" y="5126200"/>
            <a:ext cx="2352502" cy="862275"/>
          </a:xfrm>
          <a:prstGeom prst="roundRect">
            <a:avLst>
              <a:gd name="adj" fmla="val 12956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Αποστολή μηνυμάτων από ΑΑΔΕ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69609" y="3576440"/>
            <a:ext cx="2352502" cy="948842"/>
            <a:chOff x="6069609" y="3504432"/>
            <a:chExt cx="2352502" cy="948842"/>
          </a:xfrm>
        </p:grpSpPr>
        <p:sp>
          <p:nvSpPr>
            <p:cNvPr id="21" name="Rounded Rectangle 20"/>
            <p:cNvSpPr/>
            <p:nvPr/>
          </p:nvSpPr>
          <p:spPr>
            <a:xfrm>
              <a:off x="6069609" y="3504432"/>
              <a:ext cx="2352502" cy="948842"/>
            </a:xfrm>
            <a:prstGeom prst="roundRect">
              <a:avLst>
                <a:gd name="adj" fmla="val 1133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14400" marR="0" lvl="2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Κατ’ αρχήν</a:t>
              </a:r>
            </a:p>
            <a:p>
              <a:pPr marL="914400" marR="0" lvl="2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Ασυμφωνία</a:t>
              </a:r>
            </a:p>
          </p:txBody>
        </p:sp>
        <p:sp>
          <p:nvSpPr>
            <p:cNvPr id="4" name="Isosceles Triangle 3"/>
            <p:cNvSpPr/>
            <p:nvPr/>
          </p:nvSpPr>
          <p:spPr>
            <a:xfrm>
              <a:off x="6240016" y="3645024"/>
              <a:ext cx="803318" cy="692516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45720" rIns="45720" bIns="320040" rtlCol="0" anchor="ctr">
              <a:noAutofit/>
              <a:sp3d extrusionH="57150">
                <a:bevelT w="38100" h="38100"/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!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8787698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8480616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9" idx="0"/>
          </p:cNvCxnSpPr>
          <p:nvPr/>
        </p:nvCxnSpPr>
        <p:spPr>
          <a:xfrm flipH="1">
            <a:off x="7245860" y="4521858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H="1">
            <a:off x="10267461" y="4577560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8695297" y="5281883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83025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autoRev="1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-8.33333E-7 0 L 0.25 0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7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7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1" grpId="0" animBg="1"/>
      <p:bldP spid="3" grpId="0" animBg="1"/>
      <p:bldP spid="3" grpId="1" animBg="1"/>
      <p:bldP spid="14" grpId="0" animBg="1"/>
      <p:bldP spid="15" grpId="0" animBg="1"/>
      <p:bldP spid="20" grpId="0" animBg="1"/>
      <p:bldP spid="5" grpId="0" animBg="1"/>
      <p:bldP spid="6" grpId="0" animBg="1"/>
      <p:bldP spid="28" grpId="0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Συμφωνία Δηλώσεων και Ηλεκτρονικών Βιβλίων:   Δεύτερη Αντιπαραβολή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1130434" y="1628800"/>
            <a:ext cx="443225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Αμέσως μετά την πάροδο του Διμήνου Εναρμόνισης, τα δεδομένα των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Φορολογικών Δηλώσεων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Επιχειρήσεων αντιπαραβάλλονται εκ νέου με τα δεδομένα των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Ηλεκτρονικών Βιβλίων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τους.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Από τη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Δεύτερη Αντιπαραβολή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μπορεί να προκύψει: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Συμφωνία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Δικαιολογημένη Ασυμφωνία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Αδικαιολόγητη Ασυμφωνία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 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Ορθογώνιο 1"/>
          <p:cNvSpPr/>
          <p:nvPr/>
        </p:nvSpPr>
        <p:spPr>
          <a:xfrm>
            <a:off x="5879977" y="1628800"/>
            <a:ext cx="57606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ικαιολογημένη Ασυμφωνία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μπορεί να υπάρξει στις περιπτώσεις ειδικών εξαιρέσεων που προβλέπονται από τις διατάξεις (π.χ. 39Β ΦΠΑ)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Στην περίπτωση της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Δικαιολογημένης Ασυμφωνίας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δεν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ενεργοποιούνται διαδικασίες ελέγχου και επιβολής κυρώσεων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Στην περίπτωση της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Αδικαιολόγητης Ασυμφωνίας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και ανάλογα με την αξιολόγηση της σοβαρότητας των αποκλίσεων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</a:t>
            </a: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 Επιχείρηση  θα οδηγείται σε </a:t>
            </a: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φορολογικό έλεγχο και επιβολή κυρώσεων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12094990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Δίμηνο Εναρμόνισης Δηλώσεων και Λογιστικής Επιχειρήσεων με τα Ηλεκτρονικά Βιβλία</a:t>
            </a:r>
          </a:p>
        </p:txBody>
      </p:sp>
      <p:pic>
        <p:nvPicPr>
          <p:cNvPr id="41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07403" y="1700808"/>
            <a:ext cx="4760806" cy="76944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για τις Δηλώσεις ΦΠΑ, </a:t>
            </a:r>
            <a:r>
              <a:rPr kumimoji="0" lang="el-GR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Παρακρατούμενων</a:t>
            </a:r>
            <a:r>
              <a:rPr kumimoji="0" lang="el-GR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Φόρων, Χαρτοσήμου, </a:t>
            </a:r>
            <a:r>
              <a:rPr kumimoji="0" lang="el-GR" sz="19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κλπ</a:t>
            </a:r>
            <a:endParaRPr kumimoji="0" lang="el-GR" sz="1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07403" y="2717868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1</a:t>
            </a:r>
            <a:r>
              <a:rPr kumimoji="0" lang="el-GR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Τρίμηνο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07403" y="3663146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2</a:t>
            </a:r>
            <a:r>
              <a:rPr kumimoji="0" lang="el-GR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Τρίμηνο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107403" y="4599250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3</a:t>
            </a:r>
            <a:r>
              <a:rPr kumimoji="0" lang="el-GR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Τρίμηνο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07403" y="5543364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4</a:t>
            </a:r>
            <a:r>
              <a:rPr kumimoji="0" lang="el-GR" sz="20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Τρίμηνο</a:t>
            </a:r>
          </a:p>
        </p:txBody>
      </p:sp>
      <p:sp>
        <p:nvSpPr>
          <p:cNvPr id="50" name="Ορθογώνιο 65"/>
          <p:cNvSpPr/>
          <p:nvPr/>
        </p:nvSpPr>
        <p:spPr>
          <a:xfrm>
            <a:off x="3074013" y="2718025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από 1/5 έως 30/06 </a:t>
            </a:r>
          </a:p>
        </p:txBody>
      </p:sp>
      <p:sp>
        <p:nvSpPr>
          <p:cNvPr id="51" name="Ορθογώνιο 72"/>
          <p:cNvSpPr/>
          <p:nvPr/>
        </p:nvSpPr>
        <p:spPr>
          <a:xfrm>
            <a:off x="3074013" y="3661882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από 1/8 έως 30/09 </a:t>
            </a:r>
          </a:p>
        </p:txBody>
      </p:sp>
      <p:sp>
        <p:nvSpPr>
          <p:cNvPr id="52" name="Ορθογώνιο 73"/>
          <p:cNvSpPr/>
          <p:nvPr/>
        </p:nvSpPr>
        <p:spPr>
          <a:xfrm>
            <a:off x="3071665" y="4603714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από 1/11 έως 31/12 </a:t>
            </a:r>
          </a:p>
        </p:txBody>
      </p:sp>
      <p:sp>
        <p:nvSpPr>
          <p:cNvPr id="53" name="Ορθογώνιο 77"/>
          <p:cNvSpPr/>
          <p:nvPr/>
        </p:nvSpPr>
        <p:spPr>
          <a:xfrm>
            <a:off x="3071664" y="5543521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από 1/02 έως 31/03 επόμενου Φορολογικού  Έτους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744072" y="1702154"/>
            <a:ext cx="4350084" cy="768096"/>
          </a:xfrm>
          <a:prstGeom prst="rect">
            <a:avLst/>
          </a:prstGeom>
          <a:solidFill>
            <a:srgbClr val="3A5818"/>
          </a:solidFill>
        </p:spPr>
        <p:txBody>
          <a:bodyPr wrap="none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για τις Δηλώσεις Φόρου Εισοδήματος</a:t>
            </a:r>
          </a:p>
        </p:txBody>
      </p:sp>
      <p:sp>
        <p:nvSpPr>
          <p:cNvPr id="55" name="Ορθογώνιο 29"/>
          <p:cNvSpPr/>
          <p:nvPr/>
        </p:nvSpPr>
        <p:spPr>
          <a:xfrm>
            <a:off x="6755904" y="2924944"/>
            <a:ext cx="4338252" cy="783140"/>
          </a:xfrm>
          <a:prstGeom prst="rect">
            <a:avLst/>
          </a:prstGeom>
          <a:solidFill>
            <a:srgbClr val="92D050"/>
          </a:solidFill>
        </p:spPr>
        <p:txBody>
          <a:bodyPr wrap="square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εντός των επόμενων 2 μηνών από τη λήξη της προθεσμίας υποβολής της δήλωσης</a:t>
            </a:r>
          </a:p>
        </p:txBody>
      </p:sp>
      <p:sp>
        <p:nvSpPr>
          <p:cNvPr id="56" name="Ορθογώνιο 29"/>
          <p:cNvSpPr/>
          <p:nvPr/>
        </p:nvSpPr>
        <p:spPr>
          <a:xfrm>
            <a:off x="6755904" y="4154304"/>
            <a:ext cx="4338252" cy="193899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ΠΡΟΣΟΧΗ: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Ενέργειες που θα γίνουν εντός του Διμήνου Εναρμόνισης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δεν απαλλάσσονται από τις κυρώσεις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του Κώδικα Φορολογικής Διαδικασίας, εφόσον είναι εκπρόθεσμες κατά το νόμο.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996684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25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2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Τι κάνει η Επιχείρηση κατά την υποβολή των δηλώσεων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1055440" y="1628800"/>
            <a:ext cx="1058517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 Επιχείρηση υποβάλλει τις δηλώσεις της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με βάση τα δεδομένα που τηρεί στα λογιστικά της αρχεία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Ως προς τα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έσοδά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της,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είναι αναγκαίο να έχει διαβιβάσει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στην πλατφόρμα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τις συνόψεις όλων των Παραστατικών που έχει εκδώσει, ώστε να υπάρχει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συμφωνία μεταξύ των Ηλεκτρονικών Βιβλίων ΑΑΔΕ και των δηλώσεων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Ως προς τα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έξοδά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της, η Επιχείρηση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δηλώνει τα ποσά που τηρεί στη δική της λογιστική.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Μετά τη λήξη της προθεσμίας υποβολής των δηλώσεων, τα ποσά αυτά αντιπαραβάλλονται με τα δεδομένα των Ηλεκτρονικών Βιβλίων ΑΑΔΕ.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218474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Τι κάνει η Επιχείρηση κατά την υποβολή των δηλώσεων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1055440" y="1628800"/>
            <a:ext cx="10585174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Πρακτικά, αν η Επιχείρηση έχει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παραλάβει παραστατικό εξόδου που δεν εμφανίζεται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 στο Αναλυτικό Βιβλίο,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δεν εμποδίζεται να συμπεριλάβει το ποσό εξόδου στη δήλωσή της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. Η εναρμόνιση των δεδομένων των δηλώσεων με τα Ηλεκτρονικά Βιβλία ΑΑΔΕ θα γίνει με τη διαδικασία που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περιγράφηκε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 παραπάνω.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Με τη διασύνδεση που σχεδιάζεται να έχουν τα λογισμικά των επιχειρήσεων με την πλατφόρμα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myDATA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, οι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E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πιχειρήσεις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 θα γνωρίζουν από πριν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: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ποια παραστατικά είναι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στο Αναλυτικό Βιβλίο και δεν τα έχουν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,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 για να τα αναζητήσουν από τους εκδότες,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ποια παραστατικά έχουν αυτές και δεν βρίσκονται στο Αναλυτικό Βιβλίο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,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 για να ζητήσουν από τον Εκδότη να τα διαβιβάσει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στην πλατφόρμα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myDATA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Arial"/>
                <a:sym typeface="Arial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226585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63597" y="250165"/>
            <a:ext cx="11464806" cy="664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l-GR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Εγγραφές τακτοποίησης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Εγγραφές που προσδιορίζουν το λογιστικό και φορολογικό αποτέλεσμα διακριτά για μισθοδοσία μηνιαία –συγκεντρωτικά για λοιπές εγγραφές στο τέλος κάθε φορολογικού έτους. Ενδεικτικά: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17.1 	Μισθοδοσία 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17.2 	Αποσβέσεις 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17.3 	Λοιπές Εγγραφές Τακτοποίησης Εσόδων - Λογιστική Βάση 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17.4 	Λοιπές Εγγραφές Τακτοποίησης Εσόδων - Φορολογική Βάση 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17.5 	Λοιπές Εγγραφές Τακτοποίησης Εξόδων - Λογιστική Βάση 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17.6 	Λοιπές Εγγραφές Τακτοποίησης Εξόδων - Φορολογική Βάση 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31859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37988" y="376774"/>
            <a:ext cx="11464806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b="1" u="sng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Στα πλαίσια της ανάγκης για τυποποίηση ώστε να είναι δυνατή η ηλεκτρονική διαβίβαση και η ομοιόμορφη καταχώρηση δεδομένων παραστατικών στην ΑΑΔΕ, ορίστηκαν δεκαεπτά (17) Τυποποιήσεις Δεδομένων Παραστατικών με υποπεριπτώσεις.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1" i="0" u="sng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Τυποποιημένα παραστατικά - ενδεικτικά</a:t>
            </a:r>
            <a:endParaRPr kumimoji="0" lang="el-GR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" panose="020B0504020202020204" pitchFamily="34" charset="0"/>
              <a:ea typeface="+mn-ea"/>
              <a:sym typeface="Arial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1.1 	Τιμολόγιο Πώλησης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1.2 	Τιμολόγιο Πώλησης / Ενδοκοινοτικές Παραδόσεις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1.3 	Τιμολόγιο Πώλησης / Παραδόσεις Τρίτων Χωρών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1.4 	Τιμολόγιο Πώλησης / Πώληση για Λογαριασμό Τρίτων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2.1 	Τιμολόγιο Παροχής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2.2 	Τιμολόγιο Παροχής / Ενδοκοινοτική Παροχή Υπηρεσιών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2.3 	Τιμολόγιο Παροχής / Παροχή Υπηρεσιών Τρίτων Χωρών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Arial Nova" panose="020B0504020202020204" pitchFamily="34" charset="0"/>
                <a:ea typeface="+mn-ea"/>
              </a:rPr>
              <a:t>2.4 	Τιμολόγιο Παροχής / Συμπληρωματικό Παραστατικό 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endParaRPr lang="el-GR" sz="2400" kern="1200" dirty="0">
              <a:solidFill>
                <a:prstClr val="black"/>
              </a:solidFill>
              <a:latin typeface="Candara" panose="020E0502030303020204" pitchFamily="34" charset="0"/>
              <a:ea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2268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37988" y="376774"/>
            <a:ext cx="11464806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Λοιπά τυποποιημένα παραστατικά - ενδεικτικά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3.1 	Τίτλος Κτήσης (μη υπόχρεος Εκδότης)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3.2 	Τίτλος Κτήσης (άρνηση έκδοσης από υπόχρεο Εκδότη)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6.1 	Στοιχείο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Αυτοπαράδοσης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7.1 	Συμβόλαιο - Έσοδο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8.1 	Ενοίκια - Έσοδο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8.2 	Ειδικό Στοιχείο – Απόδειξης Είσπραξης Φόρου Διαμονής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14.1 	Τιμολόγιο / Ενδοκοινοτικές Αποκτήσεις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14.2 	Τιμολόγιο / Αποκτήσεις Τρίτων Χωρών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14.3 	Τιμολόγιο / Ενδοκοινοτική Λήψη Υπηρεσιών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14.4 	Τιμολόγιο / Λήψη Υπηρεσιών Τρίτων Χωρών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14.5 	ΕΦΚΑ 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sym typeface="Arial"/>
              </a:rPr>
              <a:t>κ.ο.κ.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ova" panose="020B0504020202020204" pitchFamily="34" charset="0"/>
              <a:ea typeface="+mn-ea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63305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37988" y="376774"/>
            <a:ext cx="2827243" cy="6401753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1" i="0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sym typeface="Arial"/>
              </a:rPr>
              <a:t>Αναλυτικό βιβλίο - Σύνοψη παραστατικών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sym typeface="Arial"/>
              </a:rPr>
              <a:t>Η σύνοψη απεικονίζεται σε «στήλες» με τα δεδομένα που κρίνει απαραίτητα η</a:t>
            </a:r>
            <a:r>
              <a:rPr kumimoji="0" lang="el-GR" sz="24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sym typeface="Arial"/>
              </a:rPr>
              <a:t> εφαρμογή.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lang="el-GR" sz="2400" b="1" kern="1200" baseline="0" dirty="0">
                <a:solidFill>
                  <a:srgbClr val="FFFF00"/>
                </a:solidFill>
                <a:latin typeface="Candara" panose="020E0502030303020204" pitchFamily="34" charset="0"/>
                <a:ea typeface="+mn-ea"/>
              </a:rPr>
              <a:t>Συνολικά</a:t>
            </a:r>
            <a:r>
              <a:rPr lang="el-GR" sz="2400" b="1" kern="1200" dirty="0">
                <a:solidFill>
                  <a:srgbClr val="FFFF00"/>
                </a:solidFill>
                <a:latin typeface="Candara" panose="020E0502030303020204" pitchFamily="34" charset="0"/>
                <a:ea typeface="+mn-ea"/>
              </a:rPr>
              <a:t> 40 στήλες με υποκατηγορίες.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ndara" panose="020E0502030303020204" pitchFamily="34" charset="0"/>
              <a:ea typeface="+mn-ea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sym typeface="Arial"/>
              </a:rPr>
              <a:t>Ενδεικτικά,</a:t>
            </a:r>
            <a:r>
              <a:rPr kumimoji="0" lang="el-GR" sz="24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sym typeface="Arial"/>
              </a:rPr>
              <a:t> στήλη 27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CE1A374E-FFCD-4B60-8138-28054A677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230" y="376774"/>
            <a:ext cx="8454684" cy="6208320"/>
          </a:xfrm>
          <a:prstGeom prst="rect">
            <a:avLst/>
          </a:prstGeom>
        </p:spPr>
      </p:pic>
      <p:sp>
        <p:nvSpPr>
          <p:cNvPr id="9" name="Βέλος: Δεξιό 8">
            <a:extLst>
              <a:ext uri="{FF2B5EF4-FFF2-40B4-BE49-F238E27FC236}">
                <a16:creationId xmlns:a16="http://schemas.microsoft.com/office/drawing/2014/main" id="{890721F9-D634-4A7C-BB82-DF84F78D7E99}"/>
              </a:ext>
            </a:extLst>
          </p:cNvPr>
          <p:cNvSpPr/>
          <p:nvPr/>
        </p:nvSpPr>
        <p:spPr>
          <a:xfrm>
            <a:off x="1012873" y="5831006"/>
            <a:ext cx="2602523" cy="365760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1201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37988" y="376774"/>
            <a:ext cx="1146480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b="1" u="sng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Συνοπτικό Βιβλίο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Μετά την ενημέρωση του Αναλυτικού Βιβλίου ενημερώνεται και το Βιβλίο Συνοπτικής Απεικόνισης ή Συνοπτικό Βιβλίο, όπου εμφανίζονται συγκεντρωτικά τα αποτελέσματα της Επιχείρησης σε μηνιαία και ετήσια βάση αναφορικά με: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1. Τα </a:t>
            </a:r>
            <a:r>
              <a:rPr lang="el-GR" sz="2400" kern="1200" dirty="0" err="1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αποκτηθέντα</a:t>
            </a: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 εισοδήματα με το φόρο που προκύπτει μετά την εκκαθάριση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2. Τις εκροές – εισροές Φ.Π.Α. με το φόρο που προκύπτει (χρεωστικό – πιστωτικό)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3. Τους φόρους παρακράτησης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4. Τους λοιπούς φόρους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5. Τα τέλη χαρτοσήμου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6. Τα λοιπά τέλη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defRPr/>
            </a:pPr>
            <a:r>
              <a:rPr lang="el-GR" sz="2400" kern="1200" dirty="0">
                <a:solidFill>
                  <a:prstClr val="black"/>
                </a:solidFill>
                <a:latin typeface="Candara" panose="020E0502030303020204" pitchFamily="34" charset="0"/>
                <a:ea typeface="+mn-ea"/>
              </a:rPr>
              <a:t>7. Κρατήσεις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6128076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Τι είναι η πλατφόρμα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;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(my Digital Accounting &amp; Tax Application)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είναι η πλατφόρμα των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Ηλεκτρονικών Βιβλίων ΑΑΔΕ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στα οποία: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παρακολουθείται το σύνολο των συναλλαγών εσόδων / εξόδων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επιχειρήσεων και λοιπών οντοτήτων που τηρούν Λογιστικά Αρχεία κατά τα Ελληνικά Λογιστικά Πρότυπα (ΕΛΠ) και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απεικονίζεται το λογιστικό και φορολογικό αποτέλεσμα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επιχειρήσεων, όπως προκύπτει από τα δεδομένα των Ηλεκτρονικών Βιβλίων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47528" y="5262299"/>
            <a:ext cx="9793086" cy="120032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Όλες τις Επιχειρήσεις και λοιπές οντότητες που τηρούν Λογιστικά Αρχεία κατά τα ΕΛΠ και σύμφωνα με τις ειδικότερες προβλέψεις του νόμου.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339" y="4592741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Ποιους αφορά;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48093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build="p"/>
      <p:bldP spid="21" grpId="0" animBg="1"/>
      <p:bldP spid="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 descr="ÎÏÎ¿ÏÎ­Î»ÎµÏÎ¼Î± ÎµÎ¹ÎºÏÎ½Î±Ï Î³Î¹Î± ÎÎÎÎÎ¤Î¡ÎÎÎÎÎÎ£ Î ÎÎÎ¤Î¦ÎÎ¡ÎÎÎ£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" y="0"/>
            <a:ext cx="12210084" cy="6858000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928467" y="5036246"/>
            <a:ext cx="5472332" cy="1015659"/>
          </a:xfrm>
          <a:prstGeom prst="rect">
            <a:avLst/>
          </a:prstGeom>
          <a:noFill/>
        </p:spPr>
        <p:txBody>
          <a:bodyPr wrap="square" lIns="91432" tIns="45718" rIns="91432" bIns="45718" rtlCol="0">
            <a:spAutoFit/>
          </a:bodyPr>
          <a:lstStyle/>
          <a:p>
            <a:pPr>
              <a:buFontTx/>
              <a:buNone/>
            </a:pPr>
            <a:r>
              <a:rPr lang="en-US" b="1" dirty="0">
                <a:solidFill>
                  <a:srgbClr val="FFFF00"/>
                </a:solidFill>
                <a:ea typeface="+mn-ea"/>
              </a:rPr>
              <a:t>S.A.M.E. </a:t>
            </a:r>
            <a:r>
              <a:rPr lang="el-GR" b="1" dirty="0">
                <a:solidFill>
                  <a:srgbClr val="FFFF00"/>
                </a:solidFill>
                <a:ea typeface="+mn-ea"/>
              </a:rPr>
              <a:t>ΣΥΜΒΟΥΛΕΥΤΙΚΗ Ι.Κ.Ε.</a:t>
            </a:r>
          </a:p>
          <a:p>
            <a:pPr>
              <a:buFontTx/>
              <a:buNone/>
            </a:pPr>
            <a:endParaRPr lang="el-GR" b="1" dirty="0">
              <a:solidFill>
                <a:srgbClr val="FFFF00"/>
              </a:solidFill>
              <a:ea typeface="+mn-ea"/>
            </a:endParaRPr>
          </a:p>
          <a:p>
            <a:pPr>
              <a:buFontTx/>
              <a:buNone/>
            </a:pPr>
            <a:r>
              <a:rPr lang="el-GR" b="1" dirty="0">
                <a:solidFill>
                  <a:srgbClr val="FFFF00"/>
                </a:solidFill>
                <a:ea typeface="+mn-ea"/>
              </a:rPr>
              <a:t>ΒΑΓΓΕΛΗΣ ΜΙΧΕΛΙΝΑΚΗΣ</a:t>
            </a:r>
          </a:p>
          <a:p>
            <a:pPr>
              <a:buFontTx/>
              <a:buNone/>
            </a:pPr>
            <a:r>
              <a:rPr lang="el-GR" b="1" dirty="0">
                <a:solidFill>
                  <a:srgbClr val="FFFF00"/>
                </a:solidFill>
                <a:ea typeface="+mn-ea"/>
              </a:rPr>
              <a:t>ΟΙΚΟΝΟΜΟΛΟΓΟΣ ΦΟΡΟΤΕΧΝΙΚΟΣ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842869" y="1280163"/>
            <a:ext cx="7413675" cy="2308324"/>
          </a:xfrm>
          <a:prstGeom prst="rect">
            <a:avLst/>
          </a:prstGeom>
          <a:noFill/>
        </p:spPr>
        <p:txBody>
          <a:bodyPr wrap="square" lIns="91432" tIns="45718" rIns="91432" bIns="45718" rtlCol="0">
            <a:spAutoFit/>
          </a:bodyPr>
          <a:lstStyle/>
          <a:p>
            <a:pPr>
              <a:buFontTx/>
              <a:buNone/>
            </a:pPr>
            <a:r>
              <a:rPr lang="el-GR" sz="7200" dirty="0">
                <a:solidFill>
                  <a:srgbClr val="FFFF00"/>
                </a:solidFill>
                <a:ea typeface="+mn-ea"/>
              </a:rPr>
              <a:t>ΤΕΛΟΣ ΠΑΡΟΥΣΙΑΣΗΣ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7779437" y="6175735"/>
            <a:ext cx="3405129" cy="461663"/>
          </a:xfrm>
          <a:prstGeom prst="rect">
            <a:avLst/>
          </a:prstGeom>
          <a:noFill/>
        </p:spPr>
        <p:txBody>
          <a:bodyPr wrap="square" lIns="91432" tIns="45718" rIns="91432" bIns="45718" rtlCol="0">
            <a:spAutoFit/>
          </a:bodyPr>
          <a:lstStyle/>
          <a:p>
            <a:pPr>
              <a:buFontTx/>
              <a:buNone/>
            </a:pPr>
            <a:r>
              <a:rPr lang="en-US" sz="2400" dirty="0">
                <a:solidFill>
                  <a:srgbClr val="FFFFFF"/>
                </a:solidFill>
                <a:ea typeface="+mn-ea"/>
              </a:rPr>
              <a:t>info@same-adv.com</a:t>
            </a:r>
            <a:endParaRPr lang="el-GR" sz="2400" dirty="0">
              <a:solidFill>
                <a:srgbClr val="FFFFFF"/>
              </a:solidFill>
              <a:ea typeface="+mn-ea"/>
            </a:endParaRPr>
          </a:p>
        </p:txBody>
      </p:sp>
      <p:pic>
        <p:nvPicPr>
          <p:cNvPr id="1914882" name="Picture 2" descr="ÎÏÎ¿ÏÎ­Î»ÎµÏÎ¼Î± ÎµÎ¹ÎºÏÎ½Î±Ï Î³Î¹Î± telepho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28184" y="5733257"/>
            <a:ext cx="373817" cy="384043"/>
          </a:xfrm>
          <a:prstGeom prst="rect">
            <a:avLst/>
          </a:prstGeom>
          <a:noFill/>
        </p:spPr>
      </p:pic>
      <p:sp>
        <p:nvSpPr>
          <p:cNvPr id="10" name="9 - TextBox"/>
          <p:cNvSpPr txBox="1"/>
          <p:nvPr/>
        </p:nvSpPr>
        <p:spPr>
          <a:xfrm>
            <a:off x="8016213" y="5637245"/>
            <a:ext cx="2880320" cy="492440"/>
          </a:xfrm>
          <a:prstGeom prst="rect">
            <a:avLst/>
          </a:prstGeom>
          <a:noFill/>
        </p:spPr>
        <p:txBody>
          <a:bodyPr wrap="square" lIns="121914" tIns="60957" rIns="121914" bIns="60957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2400" kern="1200" dirty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+30 210 8143 526</a:t>
            </a:r>
            <a:endParaRPr lang="el-GR" sz="2400" kern="1200" dirty="0">
              <a:solidFill>
                <a:srgbClr val="FFFFFF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Πόσα είναι τα ηλεκτρονικά βιβλία;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3339" y="1829697"/>
            <a:ext cx="1122727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 πλατφόρμα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της ΑΑΔΕ περιλαμβάνει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δύο Βιβλία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Το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Βιβλίο Αναλυτικών Εγγραφών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(Αναλυτικό Βιβλίο)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όπου καταχωρείται η Σύνοψη των Παραστατικών εσόδων / εξόδων των Επιχειρήσεων, γίνεται ο χαρακτηρισμός των συναλλαγών και διενεργούνται  οι αναγκαίες λογιστικές εγγραφές τακτοποίησης για τον προσδιορισμό του λογιστικού και φορολογικού αποτελέσματος κάθε έτους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Το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Βιβλίο Συνοπτικής Απεικόνισης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(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Συνοπτικό Βιβλίο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),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όπου εμφανίζονται συγκεντρωτικά τα αποτελέσματα της Επιχείρησης σε μηνιαία και ετήσια βάση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044957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id="{8F3AAE10-39C0-484F-9CF2-7E3CAF1DB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61C1FD98-5E8B-4A55-A9DF-947BABF8F2C6}"/>
              </a:ext>
            </a:extLst>
          </p:cNvPr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FD3F1F-FCEC-4DA6-A96F-80042A2F393C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Τι εγγράφεται στα Ηλεκτρονικά Βιβλία;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C16B78-7B1E-4312-B335-500831D206F5}"/>
              </a:ext>
            </a:extLst>
          </p:cNvPr>
          <p:cNvSpPr txBox="1"/>
          <p:nvPr/>
        </p:nvSpPr>
        <p:spPr>
          <a:xfrm>
            <a:off x="413339" y="1829697"/>
            <a:ext cx="112272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Στα Ηλεκτρονικά Βιβλία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της ΑΑΔΕ: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Διαβιβάζεται και καταχωρείται η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Σύνοψη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Παραστατικών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εσόδων / εξόδων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των Επιχειρήσεων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Γίνεται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Χαρακτηρισμός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καταχωρούμενων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συναλλαγών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Διενεργούνται  οι αναγκαίες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Λογιστικές Εγγραφές Τακτοποίησης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για τον προσδιορισμό του λογιστικού και του φορολογικού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αποτελέσματος κάθε έτους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Οι παραπάνω 1 έως 3 εγγραφές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έχουν τυποποιηθεί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από την ΑΑΔΕ, ώστε να μπορούν να διαβιβάζονται ηλεκτρονικά από τις Επιχειρήσεις και να καταχωρούνται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ομοιόμορφα στην ΑΑΔΕ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 Συνολικά, ονομάζονται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Τυποποιήσεις Δεδομένων Παραστατικών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766655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 advAuto="5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Τυποποιήσεις Δεδομένων Παραστατικών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2708" y="1829697"/>
            <a:ext cx="110779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Οι Τυποποιήσεις Δεδομένων Παραστατικών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της ΑΑΔΕ περιλαμβάνουν: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Τυποποιήσεις δεδομένων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Σύνοψης Παραστατικών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εσόδων / εξόδων της Επιχείρησης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 Σύνοψη του Παραστατικού περιλαμβάνει δεδομένα όπως, στοιχεία αντισυμβαλλόμενων, αξίες, φόροι, χαρτόσημα, τέλη, κρατήσεις, χωρίς την αναλυτική διάκριση των ειδών (αγαθών – υπηρεσιών)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Τυποποιημένες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Λογιστικές Εγγραφές Τακτοποίησης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Περιλαμβάνεται σύνοψη και όχι το σύνολο των διενεργούμενων λογιστικών εγγραφών κάθε φορολογικού έτους, διακριτά οι εγγραφές μισθοδοσίας και αποσβέσεων και συγκεντρωτικά τις εγγραφές τακτοποίησης εσόδων/εξόδων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Έχουν δημιουργηθεί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Τυποποιήσεις Δεδομένων Παραστατικών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,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με ειδικές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Στήλες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για καθεμία από αυτές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165539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kern="1200" dirty="0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ΠΑΡΑΤΗΡΗΣΕΙΣ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ndara" panose="020E0502030303020204" pitchFamily="34" charset="0"/>
              <a:ea typeface="+mn-ea"/>
              <a:sym typeface="Arial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2708" y="1829697"/>
            <a:ext cx="11077906" cy="38779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l-GR" sz="2800" b="1" kern="1200" dirty="0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Στόχος της ΑΑΔΕ είναι από το βιβλίο συνοπτικής απεικόνισης να προκύπτουν: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l-GR" sz="2800" b="1" kern="1200" dirty="0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- Τα αποτελέσματα της επιχείρησης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l-GR" sz="2800" b="1" kern="1200" dirty="0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- Ο φόρος εισοδήματος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l-GR" sz="2800" b="1" kern="1200" dirty="0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- Ο ΦΠΑ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l-GR" sz="2800" b="1" kern="1200" dirty="0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- Οι </a:t>
            </a:r>
            <a:r>
              <a:rPr lang="el-GR" sz="2800" b="1" kern="1200" dirty="0" err="1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παρακρατούμενοι</a:t>
            </a:r>
            <a:r>
              <a:rPr lang="el-GR" sz="2800" b="1" kern="1200" dirty="0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 φόροι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l-GR" sz="2800" b="1" kern="1200" dirty="0">
                <a:solidFill>
                  <a:srgbClr val="C00000"/>
                </a:solidFill>
                <a:latin typeface="Candara" panose="020E0502030303020204" pitchFamily="34" charset="0"/>
                <a:ea typeface="+mn-ea"/>
              </a:rPr>
              <a:t>- Τέλη και λοιπές υποχρεώσεις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ndara" panose="020E0502030303020204" pitchFamily="34" charset="0"/>
              <a:ea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52874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Πως μπορεί να διαβιβάζεται η Σύνοψη των Παραστατικών στην ΑΑΔΕ;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496678" y="4113236"/>
            <a:ext cx="2374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Ηλεκτρονική Τιμολόγηση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2710672" y="4113236"/>
            <a:ext cx="32763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Συνδεδεμένοι Φορολογικοί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Ηλεκτρονικοί Μηχανισμοί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(ΦΗΜ) για τις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συναλλαγές λιανικής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Online Cash Registers, OCR)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496678" y="2621291"/>
            <a:ext cx="2839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Ειδική Φόρμα Καταχώρησης στο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www.aade.gr/myDATA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2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3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4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22" name="Quad Arrow 21"/>
          <p:cNvSpPr/>
          <p:nvPr/>
        </p:nvSpPr>
        <p:spPr>
          <a:xfrm>
            <a:off x="2495600" y="1323014"/>
            <a:ext cx="7535158" cy="5202330"/>
          </a:xfrm>
          <a:prstGeom prst="quadArrow">
            <a:avLst>
              <a:gd name="adj1" fmla="val 5847"/>
              <a:gd name="adj2" fmla="val 107"/>
              <a:gd name="adj3" fmla="val 2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Ορθογώνιο 4"/>
          <p:cNvSpPr/>
          <p:nvPr/>
        </p:nvSpPr>
        <p:spPr>
          <a:xfrm>
            <a:off x="3143671" y="2917634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Λογιστικό / Εμπορικό Πρόγραμμα Επιχείρησης</a:t>
            </a:r>
          </a:p>
        </p:txBody>
      </p:sp>
      <p:pic>
        <p:nvPicPr>
          <p:cNvPr id="1026" name="Picture 2" descr="Αποτέλεσμα εικόνας για ερωτηματικο&quot;">
            <a:extLst>
              <a:ext uri="{FF2B5EF4-FFF2-40B4-BE49-F238E27FC236}">
                <a16:creationId xmlns:a16="http://schemas.microsoft.com/office/drawing/2014/main" id="{E5B56415-3B2E-4228-972B-5BBBD5EA4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77" y="4436401"/>
            <a:ext cx="1428750" cy="178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Αποτέλεσμα εικόνας για ερωτηματικο&quot;">
            <a:extLst>
              <a:ext uri="{FF2B5EF4-FFF2-40B4-BE49-F238E27FC236}">
                <a16:creationId xmlns:a16="http://schemas.microsoft.com/office/drawing/2014/main" id="{43522425-75CE-468C-986A-743AC6388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825" y="4683629"/>
            <a:ext cx="1665824" cy="208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83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7" grpId="0"/>
      <p:bldP spid="9" grpId="0"/>
      <p:bldP spid="32" grpId="0" animBg="1"/>
      <p:bldP spid="33" grpId="0" animBg="1"/>
      <p:bldP spid="36" grpId="0" animBg="1"/>
      <p:bldP spid="37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Ποιος διαβιβάζει Τι;</a:t>
            </a:r>
          </a:p>
        </p:txBody>
      </p:sp>
      <p:pic>
        <p:nvPicPr>
          <p:cNvPr id="67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3"/>
          <p:cNvSpPr/>
          <p:nvPr/>
        </p:nvSpPr>
        <p:spPr>
          <a:xfrm>
            <a:off x="1841025" y="1604859"/>
            <a:ext cx="9799589" cy="1015663"/>
          </a:xfrm>
          <a:prstGeom prst="rect">
            <a:avLst/>
          </a:prstGeom>
          <a:solidFill>
            <a:srgbClr val="B7FEA4"/>
          </a:solidFill>
          <a:ln>
            <a:noFill/>
          </a:ln>
        </p:spPr>
        <p:txBody>
          <a:bodyPr wrap="square" lIns="182880" tIns="182880" rIns="182880" bIns="18288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ΔΙΑΒΙΒΑΣΗ ΑΠΟ ΤΟΝ ΕΚΔΟΤΗ: 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 Επιχείρηση διαβιβάζει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τη Σύνοψη όλων των Παραστατικών που εκδίδει 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(χονδρική, λιανική, προς επιχείρηση ή ιδιώτη στην Ελλάδα ή το εξωτερικό)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</a:t>
            </a: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Με τη διαβίβαση από τον Εκδότη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ενημερώνονται αυτόματα 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και τα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του Λήπτη 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που τηρεί ΕΛΠ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</a:t>
            </a:r>
            <a:endParaRPr kumimoji="0" lang="el-GR" sz="1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1425" y="1610459"/>
            <a:ext cx="773253" cy="77724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1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+mn-cs"/>
            </a:endParaRPr>
          </a:p>
        </p:txBody>
      </p:sp>
      <p:sp>
        <p:nvSpPr>
          <p:cNvPr id="10" name="Ορθογώνιο 3"/>
          <p:cNvSpPr/>
          <p:nvPr/>
        </p:nvSpPr>
        <p:spPr>
          <a:xfrm>
            <a:off x="1847528" y="2940233"/>
            <a:ext cx="9793144" cy="1856919"/>
          </a:xfrm>
          <a:prstGeom prst="rect">
            <a:avLst/>
          </a:prstGeom>
          <a:solidFill>
            <a:srgbClr val="FEDBB4"/>
          </a:solidFill>
          <a:ln>
            <a:noFill/>
          </a:ln>
        </p:spPr>
        <p:txBody>
          <a:bodyPr wrap="square" lIns="182880" tIns="91440" rIns="0" bIns="9144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ΔΙΑΒΙΒΑΣΗ ΑΠΟ ΤΟ ΛΗΠΤΗ: 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 Επιχείρηση διαβιβάζει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Σύνοψη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των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Παραστατικών που λαμβάνει 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στις εξής περιπτώσεις: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Παραστατικά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αγοράς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αγαθών, εξόδων, υπηρεσιών, από υπόχρεους σε  τήρηση ΕΛΠ που εκδίδουν στοιχεία λιανικής και από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μη υπόχρεους σε τήρηση ΕΛΠ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 (λ.χ. ιδιώτες, αλλοδαπές επιχειρήσεις) </a:t>
            </a:r>
            <a:endParaRPr kumimoji="0" lang="el-GR" sz="1700" b="0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50000"/>
                </a:srgbClr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Παραστατικά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αγοράς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αγαθών / υπηρεσιών από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Εκδότη υπόχρεο σε τήρηση ΕΛΠ,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l-GR" sz="17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μόνο μετά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την παράλειψη διαβίβασης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της Σύνοψης Παραστατικού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από τον Εκδότη εντός της σχετικής προθεσμίας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1424" y="2924944"/>
            <a:ext cx="777240" cy="777240"/>
          </a:xfrm>
          <a:prstGeom prst="rect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2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+mn-cs"/>
            </a:endParaRPr>
          </a:p>
        </p:txBody>
      </p:sp>
      <p:sp>
        <p:nvSpPr>
          <p:cNvPr id="14" name="Ορθογώνιο 3"/>
          <p:cNvSpPr/>
          <p:nvPr/>
        </p:nvSpPr>
        <p:spPr>
          <a:xfrm>
            <a:off x="1821409" y="5013176"/>
            <a:ext cx="9819234" cy="777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2880" tIns="91440" rIns="0" bIns="9144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ΔΙΑΒΙΒΑΣΗ ΑΠΟ ΟΛΕΣ ΤΙΣ ΕΠΙΧΕΙΡΗΣΕΙΣ:  Κάθε Επιχείρηση 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διαβιβάζει τους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Χαρακτηρισμούς Συναλλαγών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και τις </a:t>
            </a:r>
            <a:r>
              <a:rPr kumimoji="0" lang="el-GR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Λογιστικές Εγγραφές Τακτοποίησης</a:t>
            </a:r>
            <a:r>
              <a: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που την αφορούν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1454" y="5007110"/>
            <a:ext cx="774803" cy="7772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+mn-cs"/>
              </a:rPr>
              <a:t>3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22552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myDATA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-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Ηλεκτρονικά 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5436680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" grpId="0" animBg="1"/>
      <p:bldP spid="3" grpId="0" animBg="1"/>
      <p:bldP spid="10" grpId="0" animBg="1"/>
      <p:bldP spid="11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Facet">
  <a:themeElements>
    <a:clrScheme name="Slipstream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acet">
  <a:themeElements>
    <a:clrScheme name="Slipstream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4046</Words>
  <Application>Microsoft Office PowerPoint</Application>
  <PresentationFormat>Ευρεία οθόνη</PresentationFormat>
  <Paragraphs>1467</Paragraphs>
  <Slides>30</Slides>
  <Notes>30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12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30</vt:i4>
      </vt:variant>
    </vt:vector>
  </HeadingPairs>
  <TitlesOfParts>
    <vt:vector size="45" baseType="lpstr">
      <vt:lpstr>Arial</vt:lpstr>
      <vt:lpstr>Arial Nova</vt:lpstr>
      <vt:lpstr>Bahnschrift Light SemiCondensed</vt:lpstr>
      <vt:lpstr>Bahnschrift SemiBold</vt:lpstr>
      <vt:lpstr>Bahnschrift SemiBold Condensed</vt:lpstr>
      <vt:lpstr>Bahnschrift SemiCondensed</vt:lpstr>
      <vt:lpstr>Calibri</vt:lpstr>
      <vt:lpstr>Candara</vt:lpstr>
      <vt:lpstr>Franklin Gothic Medium Cond</vt:lpstr>
      <vt:lpstr>Noto Sans Symbols</vt:lpstr>
      <vt:lpstr>Trebuchet MS</vt:lpstr>
      <vt:lpstr>Wingdings</vt:lpstr>
      <vt:lpstr>Facet</vt:lpstr>
      <vt:lpstr>1_Facet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ΒΡΑΧΥΧΡΟΝΙΕΣ ΜΙΣΘΩΣΕΙΣ ΑΚΙΝΗΤΩΝ</dc:title>
  <cp:lastModifiedBy>ΒΑΓΓΕΛΗΣ ΜΙΧΕΛΙΝΑΚΗΣ</cp:lastModifiedBy>
  <cp:revision>170</cp:revision>
  <dcterms:modified xsi:type="dcterms:W3CDTF">2019-12-10T09:40:20Z</dcterms:modified>
</cp:coreProperties>
</file>